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2" r:id="rId3"/>
    <p:sldId id="309" r:id="rId4"/>
    <p:sldId id="307" r:id="rId5"/>
    <p:sldId id="335" r:id="rId6"/>
    <p:sldId id="338" r:id="rId7"/>
    <p:sldId id="333" r:id="rId8"/>
    <p:sldId id="331" r:id="rId9"/>
    <p:sldId id="348" r:id="rId10"/>
    <p:sldId id="349" r:id="rId11"/>
    <p:sldId id="339" r:id="rId12"/>
    <p:sldId id="265" r:id="rId13"/>
    <p:sldId id="266" r:id="rId14"/>
    <p:sldId id="269" r:id="rId15"/>
    <p:sldId id="300" r:id="rId16"/>
    <p:sldId id="270" r:id="rId17"/>
    <p:sldId id="342" r:id="rId18"/>
    <p:sldId id="275" r:id="rId19"/>
    <p:sldId id="343" r:id="rId20"/>
    <p:sldId id="344" r:id="rId21"/>
    <p:sldId id="345" r:id="rId22"/>
    <p:sldId id="347" r:id="rId23"/>
    <p:sldId id="285" r:id="rId24"/>
    <p:sldId id="287" r:id="rId25"/>
    <p:sldId id="289" r:id="rId26"/>
    <p:sldId id="297" r:id="rId27"/>
    <p:sldId id="326" r:id="rId28"/>
    <p:sldId id="35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CFC2"/>
    <a:srgbClr val="9EC6B7"/>
    <a:srgbClr val="76AE99"/>
    <a:srgbClr val="0077C0"/>
    <a:srgbClr val="00021E"/>
    <a:srgbClr val="005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71" autoAdjust="0"/>
  </p:normalViewPr>
  <p:slideViewPr>
    <p:cSldViewPr>
      <p:cViewPr varScale="1">
        <p:scale>
          <a:sx n="107" d="100"/>
          <a:sy n="107" d="100"/>
        </p:scale>
        <p:origin x="-11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629F-BE06-4B7C-99A9-B06475E9914B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7937-313B-41F8-A70D-822463848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2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629F-BE06-4B7C-99A9-B06475E9914B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7937-313B-41F8-A70D-822463848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8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629F-BE06-4B7C-99A9-B06475E9914B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7937-313B-41F8-A70D-822463848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9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629F-BE06-4B7C-99A9-B06475E9914B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7937-313B-41F8-A70D-822463848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13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629F-BE06-4B7C-99A9-B06475E9914B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7937-313B-41F8-A70D-822463848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0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629F-BE06-4B7C-99A9-B06475E9914B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7937-313B-41F8-A70D-822463848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5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629F-BE06-4B7C-99A9-B06475E9914B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7937-313B-41F8-A70D-822463848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2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629F-BE06-4B7C-99A9-B06475E9914B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7937-313B-41F8-A70D-822463848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1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629F-BE06-4B7C-99A9-B06475E9914B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7937-313B-41F8-A70D-822463848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7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629F-BE06-4B7C-99A9-B06475E9914B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7937-313B-41F8-A70D-822463848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7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629F-BE06-4B7C-99A9-B06475E9914B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7937-313B-41F8-A70D-822463848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1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F629F-BE06-4B7C-99A9-B06475E9914B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C7937-313B-41F8-A70D-822463848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70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49475"/>
            <a:ext cx="8229600" cy="1431926"/>
          </a:xfrm>
        </p:spPr>
        <p:txBody>
          <a:bodyPr>
            <a:noAutofit/>
          </a:bodyPr>
          <a:lstStyle/>
          <a:p>
            <a:r>
              <a:rPr lang="en-US" sz="5000" b="1" spc="-150" dirty="0" smtClean="0"/>
              <a:t>Medication Assisted Treatment</a:t>
            </a:r>
            <a:endParaRPr lang="en-US" sz="5000" b="1" spc="-15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Daniel T. Brown, D.O.</a:t>
            </a:r>
          </a:p>
          <a:p>
            <a:r>
              <a:rPr lang="en-US" sz="2800" dirty="0" smtClean="0"/>
              <a:t> </a:t>
            </a:r>
            <a:r>
              <a:rPr lang="en-US" sz="2400" dirty="0" smtClean="0"/>
              <a:t>Medical Director, Meridian HealthCare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152400"/>
            <a:ext cx="33337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5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Important Concepts </a:t>
            </a:r>
            <a:r>
              <a:rPr lang="en-US" b="1" dirty="0" smtClean="0"/>
              <a:t>for</a:t>
            </a:r>
            <a:br>
              <a:rPr lang="en-US" b="1" dirty="0" smtClean="0"/>
            </a:br>
            <a:r>
              <a:rPr lang="en-US" b="1" u="sng" dirty="0" smtClean="0"/>
              <a:t>Understanding </a:t>
            </a:r>
            <a:r>
              <a:rPr lang="en-US" b="1" u="sng" dirty="0" smtClean="0"/>
              <a:t>MAT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ADCFC2"/>
                </a:solidFill>
              </a:rPr>
              <a:t>Addiction vs. Dependence </a:t>
            </a:r>
            <a:r>
              <a:rPr lang="en-US" dirty="0" smtClean="0"/>
              <a:t>– Absence of harm and the pathological pursuit of the substance</a:t>
            </a:r>
          </a:p>
          <a:p>
            <a:r>
              <a:rPr lang="en-US" dirty="0" smtClean="0"/>
              <a:t>Medical Futility </a:t>
            </a:r>
            <a:endParaRPr lang="en-US" dirty="0"/>
          </a:p>
          <a:p>
            <a:r>
              <a:rPr lang="en-US" dirty="0" smtClean="0"/>
              <a:t>Risk vs. Benefit</a:t>
            </a:r>
          </a:p>
          <a:p>
            <a:r>
              <a:rPr lang="en-US" dirty="0" smtClean="0"/>
              <a:t>NO Punitive role for Addiction Medicine Providers</a:t>
            </a:r>
          </a:p>
          <a:p>
            <a:r>
              <a:rPr lang="en-US" dirty="0" smtClean="0"/>
              <a:t>Treatment based on best available medical evidence.  Must not treat based on personal beliefs!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333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8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Benefits of MAT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Decreased risk of Hepatitis C, HIV transmission</a:t>
            </a:r>
          </a:p>
          <a:p>
            <a:r>
              <a:rPr lang="en-US" dirty="0"/>
              <a:t>Decreased </a:t>
            </a:r>
            <a:r>
              <a:rPr lang="en-US" dirty="0" smtClean="0"/>
              <a:t> criminal activity as well as risk </a:t>
            </a:r>
            <a:r>
              <a:rPr lang="en-US" dirty="0"/>
              <a:t>of becoming a victim of violent crime.</a:t>
            </a:r>
          </a:p>
          <a:p>
            <a:r>
              <a:rPr lang="en-US" dirty="0"/>
              <a:t>For Pregnant patients, decreased risk of low birth weight, premature </a:t>
            </a:r>
            <a:r>
              <a:rPr lang="en-US" dirty="0" smtClean="0"/>
              <a:t>birth and obstetric complications.</a:t>
            </a:r>
            <a:endParaRPr lang="en-US" dirty="0"/>
          </a:p>
          <a:p>
            <a:r>
              <a:rPr lang="en-US" dirty="0" smtClean="0"/>
              <a:t>Improves </a:t>
            </a:r>
            <a:r>
              <a:rPr lang="en-US" dirty="0"/>
              <a:t>retention in treatment and decreases relapse </a:t>
            </a:r>
            <a:r>
              <a:rPr lang="en-US" dirty="0" smtClean="0"/>
              <a:t>rates.</a:t>
            </a: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Decreased risk of death (all causes) 15X !!!!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4796"/>
            <a:ext cx="1333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8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Methadone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6AE99"/>
              </a:buClr>
            </a:pPr>
            <a:r>
              <a:rPr lang="en-US" dirty="0" smtClean="0"/>
              <a:t>Synthetic Opioid developed in Germany in 1937</a:t>
            </a:r>
          </a:p>
          <a:p>
            <a:pPr>
              <a:buClr>
                <a:srgbClr val="76AE99"/>
              </a:buClr>
            </a:pPr>
            <a:r>
              <a:rPr lang="en-US" dirty="0" smtClean="0"/>
              <a:t>Full Agonist of Mu receptor</a:t>
            </a:r>
          </a:p>
          <a:p>
            <a:pPr>
              <a:buClr>
                <a:srgbClr val="76AE99"/>
              </a:buClr>
            </a:pPr>
            <a:r>
              <a:rPr lang="en-US" dirty="0" smtClean="0"/>
              <a:t>Mean elimination half-life 22hours</a:t>
            </a:r>
          </a:p>
          <a:p>
            <a:pPr>
              <a:buClr>
                <a:srgbClr val="76AE99"/>
              </a:buClr>
            </a:pPr>
            <a:r>
              <a:rPr lang="en-US" dirty="0" smtClean="0"/>
              <a:t>First used in MAT in 1960’s</a:t>
            </a:r>
          </a:p>
          <a:p>
            <a:pPr>
              <a:buClr>
                <a:srgbClr val="76AE99"/>
              </a:buClr>
            </a:pPr>
            <a:r>
              <a:rPr lang="en-US" dirty="0" smtClean="0"/>
              <a:t>Used in liquid form (10mg/1ml) for MAT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4796"/>
            <a:ext cx="1333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6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Methadone </a:t>
            </a:r>
            <a:r>
              <a:rPr lang="en-US" b="1" u="sng" dirty="0" smtClean="0"/>
              <a:t>Disadvantages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6AE99"/>
              </a:buClr>
            </a:pPr>
            <a:r>
              <a:rPr lang="en-US" dirty="0" smtClean="0"/>
              <a:t>High variability in elimination half-life</a:t>
            </a:r>
          </a:p>
          <a:p>
            <a:pPr>
              <a:buClr>
                <a:srgbClr val="76AE99"/>
              </a:buClr>
            </a:pPr>
            <a:r>
              <a:rPr lang="en-US" dirty="0" smtClean="0"/>
              <a:t>Tolerance with chronic use</a:t>
            </a:r>
          </a:p>
          <a:p>
            <a:pPr>
              <a:buClr>
                <a:srgbClr val="76AE99"/>
              </a:buClr>
            </a:pPr>
            <a:r>
              <a:rPr lang="en-US" dirty="0" smtClean="0"/>
              <a:t>Side effects of weight gain, apathy</a:t>
            </a:r>
          </a:p>
          <a:p>
            <a:pPr>
              <a:buClr>
                <a:srgbClr val="76AE99"/>
              </a:buClr>
            </a:pPr>
            <a:r>
              <a:rPr lang="en-US" dirty="0" smtClean="0"/>
              <a:t>Prolongation of QT interval at higher doses</a:t>
            </a:r>
          </a:p>
          <a:p>
            <a:pPr>
              <a:buClr>
                <a:srgbClr val="76AE99"/>
              </a:buClr>
            </a:pPr>
            <a:r>
              <a:rPr lang="en-US" dirty="0" smtClean="0"/>
              <a:t>Many drug interactions</a:t>
            </a:r>
          </a:p>
          <a:p>
            <a:pPr>
              <a:buClr>
                <a:srgbClr val="76AE99"/>
              </a:buClr>
            </a:pPr>
            <a:r>
              <a:rPr lang="en-US" dirty="0"/>
              <a:t>Intoxication/impairment at higher plasma levels</a:t>
            </a:r>
          </a:p>
          <a:p>
            <a:pPr>
              <a:buClr>
                <a:srgbClr val="76AE99"/>
              </a:buClr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4796"/>
            <a:ext cx="1333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0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Methadone Advantages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6AE99"/>
              </a:buClr>
            </a:pPr>
            <a:r>
              <a:rPr lang="en-US" dirty="0" smtClean="0"/>
              <a:t>Daily dosing required</a:t>
            </a:r>
          </a:p>
          <a:p>
            <a:pPr>
              <a:buClr>
                <a:srgbClr val="76AE99"/>
              </a:buClr>
            </a:pPr>
            <a:r>
              <a:rPr lang="en-US" dirty="0"/>
              <a:t>I</a:t>
            </a:r>
            <a:r>
              <a:rPr lang="en-US" dirty="0" smtClean="0"/>
              <a:t>mproved retention in treatment</a:t>
            </a:r>
          </a:p>
          <a:p>
            <a:pPr>
              <a:buClr>
                <a:srgbClr val="76AE99"/>
              </a:buClr>
            </a:pPr>
            <a:r>
              <a:rPr lang="en-US" dirty="0" smtClean="0"/>
              <a:t>Less Diversion</a:t>
            </a:r>
          </a:p>
          <a:p>
            <a:pPr>
              <a:buClr>
                <a:srgbClr val="76AE99"/>
              </a:buClr>
            </a:pPr>
            <a:r>
              <a:rPr lang="en-US" dirty="0" smtClean="0"/>
              <a:t>Easily adjusted dose (1mg increments)</a:t>
            </a:r>
          </a:p>
          <a:p>
            <a:pPr>
              <a:buClr>
                <a:srgbClr val="76AE99"/>
              </a:buClr>
            </a:pPr>
            <a:r>
              <a:rPr lang="en-US" dirty="0" smtClean="0"/>
              <a:t>Cost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4796"/>
            <a:ext cx="1333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0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71" y="1600200"/>
            <a:ext cx="6813858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4796"/>
            <a:ext cx="1333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2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Buprenorphine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76AE99"/>
              </a:buClr>
            </a:pPr>
            <a:r>
              <a:rPr lang="en-US" dirty="0" smtClean="0"/>
              <a:t>Developed to be a less habit-forming opioid by Reckitt &amp; Colman </a:t>
            </a:r>
          </a:p>
          <a:p>
            <a:pPr>
              <a:buClr>
                <a:srgbClr val="76AE99"/>
              </a:buClr>
            </a:pPr>
            <a:r>
              <a:rPr lang="en-US" dirty="0" smtClean="0"/>
              <a:t>Initially released in injection form in 1978 for acute pain in ER setting.  Only used in Europe.</a:t>
            </a:r>
          </a:p>
          <a:p>
            <a:pPr>
              <a:buClr>
                <a:srgbClr val="76AE99"/>
              </a:buClr>
            </a:pPr>
            <a:r>
              <a:rPr lang="en-US" dirty="0" smtClean="0"/>
              <a:t>Sublingual form developed in 1982</a:t>
            </a:r>
          </a:p>
          <a:p>
            <a:pPr>
              <a:buClr>
                <a:srgbClr val="76AE99"/>
              </a:buClr>
            </a:pPr>
            <a:r>
              <a:rPr lang="en-US" dirty="0" smtClean="0"/>
              <a:t>FDA approved in 2002 for treatment of opioid dependence</a:t>
            </a:r>
          </a:p>
          <a:p>
            <a:pPr>
              <a:buClr>
                <a:srgbClr val="76AE99"/>
              </a:buClr>
            </a:pPr>
            <a:r>
              <a:rPr lang="en-US" dirty="0" smtClean="0"/>
              <a:t>Initially physicians were only allowed to treat 10 patients.  2006 increased to 100 patients.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4796"/>
            <a:ext cx="1333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2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Buprenorphine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76AE99"/>
              </a:buClr>
            </a:pPr>
            <a:r>
              <a:rPr lang="en-US" dirty="0"/>
              <a:t>Partial Agonist of Mu receptor</a:t>
            </a:r>
          </a:p>
          <a:p>
            <a:pPr>
              <a:buClr>
                <a:srgbClr val="76AE99"/>
              </a:buClr>
            </a:pPr>
            <a:r>
              <a:rPr lang="en-US" dirty="0"/>
              <a:t>Mean elimination half-life of 37 hours</a:t>
            </a:r>
          </a:p>
          <a:p>
            <a:pPr>
              <a:buClr>
                <a:srgbClr val="76AE99"/>
              </a:buClr>
            </a:pPr>
            <a:r>
              <a:rPr lang="en-US" dirty="0" smtClean="0"/>
              <a:t>Available in several forms</a:t>
            </a:r>
          </a:p>
          <a:p>
            <a:pPr lvl="1">
              <a:buClr>
                <a:srgbClr val="76AE99"/>
              </a:buClr>
            </a:pPr>
            <a:r>
              <a:rPr lang="en-US" dirty="0" err="1" smtClean="0"/>
              <a:t>Suboxone</a:t>
            </a:r>
            <a:r>
              <a:rPr lang="en-US" dirty="0" smtClean="0"/>
              <a:t> films (buprenorphine/naloxone) 8mg/2mg and 2mg/0.5mg</a:t>
            </a:r>
          </a:p>
          <a:p>
            <a:pPr lvl="1">
              <a:buClr>
                <a:srgbClr val="76AE99"/>
              </a:buClr>
            </a:pPr>
            <a:r>
              <a:rPr lang="en-US" dirty="0" err="1" smtClean="0"/>
              <a:t>Suboxone</a:t>
            </a:r>
            <a:r>
              <a:rPr lang="en-US" dirty="0" smtClean="0"/>
              <a:t> sublingual tablets</a:t>
            </a:r>
          </a:p>
          <a:p>
            <a:pPr lvl="1">
              <a:buClr>
                <a:srgbClr val="76AE99"/>
              </a:buClr>
            </a:pPr>
            <a:r>
              <a:rPr lang="en-US" dirty="0" err="1" smtClean="0"/>
              <a:t>Subutex</a:t>
            </a:r>
            <a:r>
              <a:rPr lang="en-US" dirty="0" smtClean="0"/>
              <a:t> (buprenorphine) 8mg/2mg</a:t>
            </a:r>
          </a:p>
          <a:p>
            <a:pPr lvl="1">
              <a:buClr>
                <a:srgbClr val="76AE99"/>
              </a:buClr>
            </a:pPr>
            <a:r>
              <a:rPr lang="en-US" dirty="0" err="1" smtClean="0"/>
              <a:t>Zubsolv</a:t>
            </a:r>
            <a:r>
              <a:rPr lang="en-US" dirty="0" smtClean="0"/>
              <a:t> sublingual tablets 5.7/1.4mg and 1.4/0.36</a:t>
            </a:r>
          </a:p>
          <a:p>
            <a:pPr lvl="1">
              <a:buClr>
                <a:srgbClr val="76AE99"/>
              </a:buClr>
            </a:pPr>
            <a:r>
              <a:rPr lang="en-US" dirty="0" err="1" smtClean="0"/>
              <a:t>Bunavail</a:t>
            </a:r>
            <a:r>
              <a:rPr lang="en-US" dirty="0" smtClean="0"/>
              <a:t> </a:t>
            </a:r>
            <a:r>
              <a:rPr lang="en-US" dirty="0" err="1" smtClean="0"/>
              <a:t>buccal</a:t>
            </a:r>
            <a:r>
              <a:rPr lang="en-US" dirty="0" smtClean="0"/>
              <a:t> films 2.1/0.3, 4.2/0.7, 6.3/1mg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4796"/>
            <a:ext cx="1333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7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696199" cy="556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4796"/>
            <a:ext cx="1333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9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/>
              <a:t>Buprenorphine Disadvantages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rgbClr val="76AE99"/>
              </a:buClr>
            </a:pPr>
            <a:r>
              <a:rPr lang="en-US" dirty="0" smtClean="0"/>
              <a:t>Must wait until patient is in full withdrawal or risk precipitated withdrawal.</a:t>
            </a:r>
          </a:p>
          <a:p>
            <a:pPr>
              <a:buClr>
                <a:srgbClr val="76AE99"/>
              </a:buClr>
            </a:pPr>
            <a:r>
              <a:rPr lang="en-US" dirty="0" smtClean="0"/>
              <a:t>Potential for Hepatic Dysfunction</a:t>
            </a:r>
          </a:p>
          <a:p>
            <a:pPr>
              <a:buClr>
                <a:srgbClr val="76AE99"/>
              </a:buClr>
            </a:pPr>
            <a:r>
              <a:rPr lang="en-US" dirty="0" smtClean="0"/>
              <a:t>Side effect of nausea in some patients</a:t>
            </a:r>
          </a:p>
          <a:p>
            <a:pPr>
              <a:buClr>
                <a:srgbClr val="76AE99"/>
              </a:buClr>
            </a:pPr>
            <a:r>
              <a:rPr lang="en-US" dirty="0" smtClean="0"/>
              <a:t>Dosing adjustments are limited in tablet form</a:t>
            </a:r>
          </a:p>
          <a:p>
            <a:pPr>
              <a:buClr>
                <a:srgbClr val="76AE99"/>
              </a:buClr>
            </a:pPr>
            <a:r>
              <a:rPr lang="en-US" dirty="0" smtClean="0"/>
              <a:t>Expensive</a:t>
            </a:r>
          </a:p>
          <a:p>
            <a:pPr>
              <a:buClr>
                <a:srgbClr val="76AE99"/>
              </a:buClr>
            </a:pPr>
            <a:r>
              <a:rPr lang="en-US" dirty="0" smtClean="0"/>
              <a:t>Limited to 100 patients per physician license</a:t>
            </a:r>
          </a:p>
          <a:p>
            <a:pPr>
              <a:buClr>
                <a:srgbClr val="76AE99"/>
              </a:buClr>
            </a:pPr>
            <a:r>
              <a:rPr lang="en-US" dirty="0" smtClean="0"/>
              <a:t>Lack of long-term data on infant and child effects.</a:t>
            </a:r>
          </a:p>
          <a:p>
            <a:pPr>
              <a:buClr>
                <a:srgbClr val="76AE99"/>
              </a:buClr>
            </a:pPr>
            <a:r>
              <a:rPr lang="en-US" dirty="0" smtClean="0"/>
              <a:t>Clinically significant increase in drop-out rates compared to Methadone.</a:t>
            </a:r>
          </a:p>
          <a:p>
            <a:pPr>
              <a:buClr>
                <a:srgbClr val="76AE99"/>
              </a:buClr>
            </a:pPr>
            <a:r>
              <a:rPr lang="en-US" dirty="0" smtClean="0"/>
              <a:t>Increased Risk of Diversion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4796"/>
            <a:ext cx="1333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8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Objectives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Enhance understanding of:</a:t>
            </a:r>
          </a:p>
          <a:p>
            <a:pPr lvl="1"/>
            <a:r>
              <a:rPr lang="en-US" dirty="0" smtClean="0"/>
              <a:t>History of Opiate Addiction</a:t>
            </a:r>
          </a:p>
          <a:p>
            <a:pPr lvl="1"/>
            <a:r>
              <a:rPr lang="en-US" dirty="0" smtClean="0"/>
              <a:t>Physiology of Opiate Addiction</a:t>
            </a:r>
          </a:p>
          <a:p>
            <a:pPr lvl="1"/>
            <a:r>
              <a:rPr lang="en-US" dirty="0" smtClean="0"/>
              <a:t>Evidence in Support of MAT</a:t>
            </a:r>
          </a:p>
          <a:p>
            <a:pPr lvl="1"/>
            <a:r>
              <a:rPr lang="en-US" dirty="0" smtClean="0"/>
              <a:t>Medications used in Medication Assisted Treatment:</a:t>
            </a:r>
          </a:p>
          <a:p>
            <a:pPr lvl="2"/>
            <a:r>
              <a:rPr lang="en-US" dirty="0" smtClean="0"/>
              <a:t>Methadone</a:t>
            </a:r>
          </a:p>
          <a:p>
            <a:pPr lvl="2"/>
            <a:r>
              <a:rPr lang="en-US" dirty="0" smtClean="0"/>
              <a:t>Buprenorphine </a:t>
            </a:r>
            <a:endParaRPr lang="en-US" dirty="0"/>
          </a:p>
          <a:p>
            <a:pPr lvl="2"/>
            <a:r>
              <a:rPr lang="en-US" dirty="0" smtClean="0"/>
              <a:t>Naltrexone </a:t>
            </a:r>
          </a:p>
          <a:p>
            <a:pPr lvl="2"/>
            <a:r>
              <a:rPr lang="en-US" dirty="0" smtClean="0"/>
              <a:t>Naloxone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4796"/>
            <a:ext cx="1333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99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/>
              <a:t>Buprenorphine Advantages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rgbClr val="76AE99"/>
              </a:buClr>
            </a:pPr>
            <a:r>
              <a:rPr lang="en-US" dirty="0" smtClean="0"/>
              <a:t>Partial Agonist with “ceiling effect” and lower risk of overdose.</a:t>
            </a:r>
          </a:p>
          <a:p>
            <a:pPr>
              <a:buClr>
                <a:srgbClr val="76AE99"/>
              </a:buClr>
            </a:pPr>
            <a:r>
              <a:rPr lang="en-US" dirty="0" smtClean="0"/>
              <a:t>Less Tolerance.</a:t>
            </a:r>
          </a:p>
          <a:p>
            <a:pPr>
              <a:buClr>
                <a:srgbClr val="76AE99"/>
              </a:buClr>
            </a:pPr>
            <a:r>
              <a:rPr lang="en-US" dirty="0" smtClean="0"/>
              <a:t>Fewer Drug Interactions.</a:t>
            </a:r>
          </a:p>
          <a:p>
            <a:pPr>
              <a:buClr>
                <a:srgbClr val="76AE99"/>
              </a:buClr>
            </a:pPr>
            <a:r>
              <a:rPr lang="en-US" dirty="0" smtClean="0"/>
              <a:t>When combined with naloxone, IV abuse is deterred.</a:t>
            </a:r>
          </a:p>
          <a:p>
            <a:pPr>
              <a:buClr>
                <a:srgbClr val="76AE99"/>
              </a:buClr>
            </a:pPr>
            <a:r>
              <a:rPr lang="en-US" dirty="0" smtClean="0"/>
              <a:t>“Functional Antagonist” due to high affinity for Mu receptor.</a:t>
            </a:r>
          </a:p>
          <a:p>
            <a:pPr>
              <a:buClr>
                <a:srgbClr val="76AE99"/>
              </a:buClr>
            </a:pPr>
            <a:r>
              <a:rPr lang="en-US" dirty="0" smtClean="0"/>
              <a:t>Patients are eligible for “take-home” dosing on day one of treatment, which allows for split dosing without daily visits.</a:t>
            </a:r>
          </a:p>
          <a:p>
            <a:pPr>
              <a:buClr>
                <a:srgbClr val="76AE99"/>
              </a:buClr>
            </a:pPr>
            <a:r>
              <a:rPr lang="en-US" dirty="0" smtClean="0"/>
              <a:t>Evidence of Less Severe NAS</a:t>
            </a:r>
          </a:p>
          <a:p>
            <a:pPr>
              <a:buClr>
                <a:srgbClr val="76AE99"/>
              </a:buClr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4796"/>
            <a:ext cx="1333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1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u="sng" dirty="0" smtClean="0"/>
              <a:t>Neonatal Abstinence Syndrome</a:t>
            </a:r>
            <a:endParaRPr lang="en-US" sz="3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“neonatal syndrome is an expected and treatable condition that follow prenatal exposure to opioid agonists…”  (Joint Committee Opinion of ACOG and ASAM)</a:t>
            </a:r>
          </a:p>
          <a:p>
            <a:r>
              <a:rPr lang="en-US" dirty="0" smtClean="0"/>
              <a:t>Methadone exposed infants may begin withdrawal symptoms anytime in the first 2 weeks of life but usually appear by 72 hours.</a:t>
            </a:r>
          </a:p>
          <a:p>
            <a:r>
              <a:rPr lang="en-US" dirty="0" smtClean="0"/>
              <a:t>Buprenorphine exposed infants generally develop symptoms within 12-48 hours, peak at 72-96 hours and resolve by 7 days.</a:t>
            </a:r>
          </a:p>
          <a:p>
            <a:r>
              <a:rPr lang="en-US" dirty="0" smtClean="0"/>
              <a:t>No evidence of correlation between severity of NAS and dose of methadone.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4796"/>
            <a:ext cx="1333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3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How do we choose the </a:t>
            </a:r>
            <a:r>
              <a:rPr lang="en-US" sz="3800" b="1" dirty="0" smtClean="0"/>
              <a:t/>
            </a:r>
            <a:br>
              <a:rPr lang="en-US" sz="3800" b="1" dirty="0" smtClean="0"/>
            </a:br>
            <a:r>
              <a:rPr lang="en-US" sz="3800" b="1" dirty="0" smtClean="0"/>
              <a:t>appropriate </a:t>
            </a:r>
            <a:r>
              <a:rPr lang="en-US" sz="3800" b="1" dirty="0" smtClean="0"/>
              <a:t>MAT Medication </a:t>
            </a:r>
            <a:r>
              <a:rPr lang="en-US" sz="3800" b="1" dirty="0" smtClean="0"/>
              <a:t/>
            </a:r>
            <a:br>
              <a:rPr lang="en-US" sz="3800" b="1" dirty="0" smtClean="0"/>
            </a:br>
            <a:r>
              <a:rPr lang="en-US" sz="3800" b="1" u="sng" dirty="0" smtClean="0"/>
              <a:t>for </a:t>
            </a:r>
            <a:r>
              <a:rPr lang="en-US" sz="3800" b="1" u="sng" dirty="0" smtClean="0"/>
              <a:t>our patients?</a:t>
            </a:r>
            <a:endParaRPr lang="en-US" sz="3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5379"/>
            <a:ext cx="8229600" cy="4525963"/>
          </a:xfrm>
        </p:spPr>
        <p:txBody>
          <a:bodyPr/>
          <a:lstStyle/>
          <a:p>
            <a:r>
              <a:rPr lang="en-US" dirty="0" smtClean="0"/>
              <a:t>All patients should be initially treated with buprenorphine unless:</a:t>
            </a:r>
          </a:p>
          <a:p>
            <a:pPr lvl="1"/>
            <a:r>
              <a:rPr lang="en-US" dirty="0" smtClean="0"/>
              <a:t>Previous treatment failure with buprenorphine</a:t>
            </a:r>
          </a:p>
          <a:p>
            <a:pPr lvl="1"/>
            <a:r>
              <a:rPr lang="en-US" dirty="0" smtClean="0"/>
              <a:t>Unstable environment with high risk of diversion</a:t>
            </a:r>
          </a:p>
          <a:p>
            <a:pPr lvl="1"/>
            <a:r>
              <a:rPr lang="en-US" dirty="0" smtClean="0"/>
              <a:t>Currently on Methadone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4796"/>
            <a:ext cx="1333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5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04800"/>
            <a:ext cx="7010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4000" b="1" u="sng" dirty="0" smtClean="0"/>
              <a:t>Naltrexone </a:t>
            </a:r>
            <a:r>
              <a:rPr lang="en-US" sz="4000" b="1" u="sng" dirty="0"/>
              <a:t>Therapy</a:t>
            </a:r>
            <a:r>
              <a:rPr lang="en-US" sz="4000" b="1" u="sng" dirty="0" smtClean="0"/>
              <a:t>:</a:t>
            </a:r>
          </a:p>
          <a:p>
            <a:pPr>
              <a:buFontTx/>
              <a:buNone/>
            </a:pPr>
            <a:endParaRPr lang="en-US" sz="3200" b="1" u="sng" dirty="0"/>
          </a:p>
          <a:p>
            <a:r>
              <a:rPr lang="en-US" sz="3200" b="1" u="sng" dirty="0">
                <a:solidFill>
                  <a:srgbClr val="ADCFC2"/>
                </a:solidFill>
              </a:rPr>
              <a:t>Oral Tablet</a:t>
            </a:r>
            <a:r>
              <a:rPr lang="en-US" sz="3200" b="1" dirty="0">
                <a:solidFill>
                  <a:srgbClr val="ADCFC2"/>
                </a:solidFill>
              </a:rPr>
              <a:t>:  </a:t>
            </a:r>
            <a:endParaRPr lang="en-US" sz="3200" b="1" dirty="0" smtClean="0">
              <a:solidFill>
                <a:srgbClr val="ADCFC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25-50mg </a:t>
            </a:r>
            <a:r>
              <a:rPr lang="en-US" sz="3200" dirty="0"/>
              <a:t>daily – usually lasts 24-48 </a:t>
            </a:r>
            <a:r>
              <a:rPr lang="en-US" sz="3200" dirty="0" err="1"/>
              <a:t>hrs</a:t>
            </a:r>
            <a:r>
              <a:rPr lang="en-US" sz="3200" dirty="0"/>
              <a:t>           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First </a:t>
            </a:r>
            <a:r>
              <a:rPr lang="en-US" sz="3200" dirty="0"/>
              <a:t>discovered in 1963; FDA approved in 1984 to treat opioid dependence. </a:t>
            </a:r>
          </a:p>
          <a:p>
            <a:pPr>
              <a:buNone/>
            </a:pPr>
            <a:endParaRPr lang="en-US" sz="3200" b="1" u="sng" dirty="0"/>
          </a:p>
          <a:p>
            <a:r>
              <a:rPr lang="en-US" sz="3200" b="1" u="sng" dirty="0" err="1">
                <a:solidFill>
                  <a:srgbClr val="ADCFC2"/>
                </a:solidFill>
              </a:rPr>
              <a:t>Vivitrol</a:t>
            </a:r>
            <a:r>
              <a:rPr lang="en-US" sz="3200" b="1" u="sng" dirty="0">
                <a:solidFill>
                  <a:srgbClr val="ADCFC2"/>
                </a:solidFill>
              </a:rPr>
              <a:t> Injection:</a:t>
            </a:r>
            <a:r>
              <a:rPr lang="en-US" sz="3200" b="1" dirty="0">
                <a:solidFill>
                  <a:srgbClr val="ADCFC2"/>
                </a:solidFill>
              </a:rPr>
              <a:t>  </a:t>
            </a:r>
            <a:endParaRPr lang="en-US" sz="3200" b="1" dirty="0" smtClean="0">
              <a:solidFill>
                <a:srgbClr val="ADCFC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Once-monthly </a:t>
            </a:r>
            <a:r>
              <a:rPr lang="en-US" sz="3200" dirty="0"/>
              <a:t>380mg IM </a:t>
            </a:r>
            <a:r>
              <a:rPr lang="en-US" sz="3200" dirty="0" smtClean="0"/>
              <a:t>injection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FDA approved in 2010 for opioid dependence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4796"/>
            <a:ext cx="1333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3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3442" y="304800"/>
            <a:ext cx="74676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/>
              <a:t>Naltrexone </a:t>
            </a:r>
            <a:r>
              <a:rPr lang="en-US" sz="4000" b="1" u="sng" dirty="0" smtClean="0"/>
              <a:t>Therapy</a:t>
            </a:r>
            <a:endParaRPr lang="en-US" sz="4000" b="1" u="sng" dirty="0"/>
          </a:p>
          <a:p>
            <a:endParaRPr lang="en-US" sz="3200" dirty="0" smtClean="0"/>
          </a:p>
          <a:p>
            <a:r>
              <a:rPr lang="en-US" sz="3200" b="1" dirty="0" smtClean="0">
                <a:solidFill>
                  <a:srgbClr val="ADCFC2"/>
                </a:solidFill>
              </a:rPr>
              <a:t>Advantages:</a:t>
            </a:r>
          </a:p>
          <a:p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Prevents relapse by blocking access to Mu Receptor</a:t>
            </a:r>
            <a:endParaRPr lang="en-US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Substantially reduces cravings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Not addictive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No withdrawal symptoms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Very </a:t>
            </a:r>
            <a:r>
              <a:rPr lang="en-US" sz="3200" dirty="0"/>
              <a:t>few side </a:t>
            </a:r>
            <a:r>
              <a:rPr lang="en-US" sz="3200" dirty="0" smtClean="0"/>
              <a:t>effects</a:t>
            </a:r>
          </a:p>
          <a:p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4796"/>
            <a:ext cx="1333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7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5427" y="304800"/>
            <a:ext cx="7010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/>
              <a:t>Naltrexone Therapy</a:t>
            </a:r>
          </a:p>
          <a:p>
            <a:pPr algn="ctr"/>
            <a:endParaRPr lang="en-US" sz="3200" dirty="0" smtClean="0"/>
          </a:p>
          <a:p>
            <a:r>
              <a:rPr lang="en-US" sz="3200" b="1" dirty="0" smtClean="0">
                <a:solidFill>
                  <a:srgbClr val="ADCFC2"/>
                </a:solidFill>
              </a:rPr>
              <a:t>Disadvantages:</a:t>
            </a:r>
            <a:endParaRPr lang="en-US" sz="3200" b="1" dirty="0" smtClean="0">
              <a:solidFill>
                <a:srgbClr val="ADCFC2"/>
              </a:solidFill>
            </a:endParaRPr>
          </a:p>
          <a:p>
            <a:endParaRPr lang="en-US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Poor retention in treatment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Patients must detox before treatment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Opioid free 7-10 days minimum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Methadone and </a:t>
            </a:r>
            <a:r>
              <a:rPr lang="en-US" sz="3200" dirty="0" err="1"/>
              <a:t>Suboxone</a:t>
            </a:r>
            <a:r>
              <a:rPr lang="en-US" sz="3200" dirty="0"/>
              <a:t> 14 days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Patients who relapse after Naltrexone therapy have lower tolerance and may be at increased risk of overdose.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4796"/>
            <a:ext cx="1333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1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57213"/>
            <a:ext cx="801052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0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5796"/>
            <a:ext cx="8229600" cy="1143000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Why am I willing to </a:t>
            </a:r>
            <a:r>
              <a:rPr lang="en-US" sz="3800" b="1" dirty="0" smtClean="0"/>
              <a:t>prescribe </a:t>
            </a:r>
            <a:br>
              <a:rPr lang="en-US" sz="3800" b="1" dirty="0" smtClean="0"/>
            </a:br>
            <a:r>
              <a:rPr lang="en-US" sz="3800" b="1" u="sng" dirty="0" smtClean="0"/>
              <a:t>MAT </a:t>
            </a:r>
            <a:r>
              <a:rPr lang="en-US" sz="3800" b="1" u="sng" dirty="0" smtClean="0"/>
              <a:t>for long periods of time?</a:t>
            </a:r>
            <a:endParaRPr lang="en-US" sz="3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Evidence Based Medicine supports a minimum of 18 months of treatment to achieve desired outcomes.</a:t>
            </a:r>
          </a:p>
          <a:p>
            <a:r>
              <a:rPr lang="en-US" dirty="0" smtClean="0"/>
              <a:t>Patients who are participating in programs, invested in their recovery and stable on a dose of buprenorphine have NO risk to reward benefit from stopping MAT.</a:t>
            </a:r>
          </a:p>
          <a:p>
            <a:r>
              <a:rPr lang="en-US" dirty="0" smtClean="0"/>
              <a:t>Patients who are forced to taper from buprenorphine have increased risk of relapse and therefore increase risk of death.</a:t>
            </a:r>
          </a:p>
          <a:p>
            <a:r>
              <a:rPr lang="en-US" dirty="0" smtClean="0"/>
              <a:t>Name one other instance where physicians stop prescribing an effective medication and cause an increase in their patient’s mortality rate.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4796"/>
            <a:ext cx="1333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6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4400"/>
            <a:ext cx="7620000" cy="518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4796"/>
            <a:ext cx="1333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6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71600"/>
            <a:ext cx="6273800" cy="452596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4796"/>
            <a:ext cx="1333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Early Treatment Attempts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By 1900, some physicians were attempting to treat opiate addicts with tapering doses of morphine or heroin.</a:t>
            </a:r>
          </a:p>
          <a:p>
            <a:r>
              <a:rPr lang="en-US" dirty="0"/>
              <a:t>By 1914 it was estimated that one in 400 Americans were addicted to opiates.</a:t>
            </a:r>
          </a:p>
          <a:p>
            <a:r>
              <a:rPr lang="en-US" dirty="0" smtClean="0"/>
              <a:t>New York Department of Health established a clinic to treat opiate addicts with weaning doses. </a:t>
            </a:r>
          </a:p>
          <a:p>
            <a:r>
              <a:rPr lang="en-US" dirty="0" smtClean="0"/>
              <a:t>1919 All early attempts at MAT ended by due to Harrison Act.</a:t>
            </a:r>
          </a:p>
          <a:p>
            <a:r>
              <a:rPr lang="en-US" dirty="0" smtClean="0"/>
              <a:t>1935  “The Narcotic Farm”  (97% relapse rates)</a:t>
            </a:r>
          </a:p>
          <a:p>
            <a:r>
              <a:rPr lang="en-US" dirty="0" smtClean="0"/>
              <a:t>1960’s  Civil Commitment    (5 out of 6 relapsed)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4796"/>
            <a:ext cx="1333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6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Beginning of </a:t>
            </a:r>
            <a:r>
              <a:rPr lang="en-US" b="1" dirty="0" smtClean="0"/>
              <a:t>Medication</a:t>
            </a:r>
            <a:br>
              <a:rPr lang="en-US" b="1" dirty="0" smtClean="0"/>
            </a:br>
            <a:r>
              <a:rPr lang="en-US" b="1" u="sng" dirty="0" smtClean="0"/>
              <a:t>Assisted </a:t>
            </a:r>
            <a:r>
              <a:rPr lang="en-US" b="1" u="sng" dirty="0" smtClean="0"/>
              <a:t>Treatment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1950’s to 1970’s, prisons overcrowded with drug abusers, crime rates were high and overdose deaths were rising.</a:t>
            </a:r>
          </a:p>
          <a:p>
            <a:r>
              <a:rPr lang="en-US" sz="2400" dirty="0" smtClean="0"/>
              <a:t>AMA and American Bar Association joint proposal for the formation of OTPs (1958)</a:t>
            </a:r>
          </a:p>
          <a:p>
            <a:r>
              <a:rPr lang="en-US" sz="2400" dirty="0" smtClean="0"/>
              <a:t>By 1965 first methadone programs were started as research.</a:t>
            </a:r>
          </a:p>
          <a:p>
            <a:r>
              <a:rPr lang="en-US" sz="2400" dirty="0" smtClean="0"/>
              <a:t>Initial programs showed great response in retention in treatment, reduction in crime and reduction in drug use.</a:t>
            </a:r>
          </a:p>
          <a:p>
            <a:r>
              <a:rPr lang="en-US" sz="2400" dirty="0" smtClean="0"/>
              <a:t>By 1970  the Nixon administration greatly increased funding to expand Opioid Treatment Programs.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333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5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Neurophysiology </a:t>
            </a:r>
            <a:r>
              <a:rPr lang="en-US" b="1" dirty="0" smtClean="0"/>
              <a:t>of</a:t>
            </a:r>
            <a:br>
              <a:rPr lang="en-US" b="1" dirty="0" smtClean="0"/>
            </a:br>
            <a:r>
              <a:rPr lang="en-US" b="1" u="sng" dirty="0" smtClean="0"/>
              <a:t>Opioid </a:t>
            </a:r>
            <a:r>
              <a:rPr lang="en-US" b="1" u="sng" dirty="0" smtClean="0"/>
              <a:t>Dependence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Locus </a:t>
            </a:r>
            <a:r>
              <a:rPr lang="en-US" dirty="0" err="1" smtClean="0"/>
              <a:t>Ceruleus</a:t>
            </a:r>
            <a:r>
              <a:rPr lang="en-US" dirty="0" smtClean="0"/>
              <a:t> produces Noradrenaline which stimulates wakefulness, breathing, blood pressure, general alertness and other functions.</a:t>
            </a:r>
          </a:p>
          <a:p>
            <a:r>
              <a:rPr lang="en-US" dirty="0" smtClean="0"/>
              <a:t>Opiates link to Mu receptors in the LC and suppress the release of NA resulting in drowsiness, slowed respirations, low BP, etc.</a:t>
            </a:r>
          </a:p>
          <a:p>
            <a:r>
              <a:rPr lang="en-US" dirty="0" smtClean="0"/>
              <a:t>LC neurons chronically exposed to opiates adapt and produce normal levels of NA even when opiates are present.</a:t>
            </a:r>
          </a:p>
          <a:p>
            <a:r>
              <a:rPr lang="en-US" dirty="0" smtClean="0"/>
              <a:t>In the absence of opiates these neurons release excessive amounts of NA resulting in withdrawal symptoms (anxiety, muscle cramps, diarrhea, restlessness).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4796"/>
            <a:ext cx="1333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8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Neurophysiology of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u="sng" dirty="0" smtClean="0"/>
              <a:t>Opioid </a:t>
            </a:r>
            <a:r>
              <a:rPr lang="en-US" b="1" u="sng" dirty="0" smtClean="0"/>
              <a:t>Addiction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Stimulation of Mesolimbic (Midbrain) Reward System.</a:t>
            </a:r>
          </a:p>
          <a:p>
            <a:r>
              <a:rPr lang="en-US" dirty="0" smtClean="0"/>
              <a:t>Signals Ventral Tegmental Area (VTA) which causes release of Dopamine (DA) into the Nucleus </a:t>
            </a:r>
            <a:r>
              <a:rPr lang="en-US" dirty="0" err="1" smtClean="0"/>
              <a:t>Accumbens</a:t>
            </a:r>
            <a:r>
              <a:rPr lang="en-US" dirty="0" smtClean="0"/>
              <a:t> resulting in euphoria.</a:t>
            </a:r>
          </a:p>
          <a:p>
            <a:r>
              <a:rPr lang="en-US" dirty="0"/>
              <a:t>F</a:t>
            </a:r>
            <a:r>
              <a:rPr lang="en-US" dirty="0" smtClean="0"/>
              <a:t>orm associations linking euphoria to persons, places, smells, sounds, etc.</a:t>
            </a:r>
            <a:endParaRPr lang="en-US" dirty="0"/>
          </a:p>
          <a:p>
            <a:r>
              <a:rPr lang="en-US" dirty="0" smtClean="0"/>
              <a:t>Cravings are stimulated by these associations.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4796"/>
            <a:ext cx="1333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8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Why are we treating </a:t>
            </a:r>
            <a:r>
              <a:rPr lang="en-US" b="1" dirty="0" smtClean="0"/>
              <a:t>Opioid</a:t>
            </a:r>
            <a:br>
              <a:rPr lang="en-US" b="1" dirty="0" smtClean="0"/>
            </a:br>
            <a:r>
              <a:rPr lang="en-US" b="1" u="sng" dirty="0" smtClean="0"/>
              <a:t>Addiction </a:t>
            </a:r>
            <a:r>
              <a:rPr lang="en-US" b="1" u="sng" dirty="0" smtClean="0"/>
              <a:t>with Opioids?!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Why don’t we treat Alcohol Use Disorders with Alcohol?  Cocaine?  Benzodiazepines?</a:t>
            </a:r>
          </a:p>
          <a:p>
            <a:pPr lvl="1"/>
            <a:r>
              <a:rPr lang="en-US" dirty="0" smtClean="0"/>
              <a:t>Important to understand unique aspects of Opioid Addiction.</a:t>
            </a:r>
          </a:p>
          <a:p>
            <a:pPr lvl="2"/>
            <a:r>
              <a:rPr lang="en-US" b="1" dirty="0" smtClean="0">
                <a:solidFill>
                  <a:srgbClr val="FFFF00"/>
                </a:solidFill>
              </a:rPr>
              <a:t>Lethality of Disease</a:t>
            </a:r>
          </a:p>
          <a:p>
            <a:pPr lvl="2"/>
            <a:r>
              <a:rPr lang="en-US" dirty="0" smtClean="0"/>
              <a:t>Severity and length of Acute withdrawal symptoms </a:t>
            </a:r>
          </a:p>
          <a:p>
            <a:pPr lvl="2"/>
            <a:r>
              <a:rPr lang="en-US" dirty="0" smtClean="0"/>
              <a:t>Protracted Post-Acute withdrawal syndrome with cravings lasting &gt; 1 year</a:t>
            </a:r>
          </a:p>
          <a:p>
            <a:pPr lvl="2"/>
            <a:r>
              <a:rPr lang="en-US" dirty="0" smtClean="0"/>
              <a:t>Highest rates of relapse</a:t>
            </a:r>
          </a:p>
          <a:p>
            <a:pPr lvl="2"/>
            <a:r>
              <a:rPr lang="en-US" dirty="0" smtClean="0"/>
              <a:t>Association with Criminal Activity</a:t>
            </a:r>
          </a:p>
          <a:p>
            <a:pPr lvl="2"/>
            <a:r>
              <a:rPr lang="en-US" dirty="0" smtClean="0"/>
              <a:t>Association with transmission of Infectious Disease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4796"/>
            <a:ext cx="1333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8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9414</TotalTime>
  <Words>1173</Words>
  <Application>Microsoft Office PowerPoint</Application>
  <PresentationFormat>On-screen Show (4:3)</PresentationFormat>
  <Paragraphs>152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Medication Assisted Treatment</vt:lpstr>
      <vt:lpstr>Objectives </vt:lpstr>
      <vt:lpstr>PowerPoint Presentation</vt:lpstr>
      <vt:lpstr>PowerPoint Presentation</vt:lpstr>
      <vt:lpstr>Early Treatment Attempts</vt:lpstr>
      <vt:lpstr>Beginning of Medication Assisted Treatment</vt:lpstr>
      <vt:lpstr>Neurophysiology of Opioid Dependence</vt:lpstr>
      <vt:lpstr>Neurophysiology of  Opioid Addiction</vt:lpstr>
      <vt:lpstr>Why are we treating Opioid Addiction with Opioids?!</vt:lpstr>
      <vt:lpstr>Important Concepts for Understanding MAT</vt:lpstr>
      <vt:lpstr>Benefits of MAT </vt:lpstr>
      <vt:lpstr>Methadone</vt:lpstr>
      <vt:lpstr>Methadone Disadvantages</vt:lpstr>
      <vt:lpstr>Methadone Advantages</vt:lpstr>
      <vt:lpstr>PowerPoint Presentation</vt:lpstr>
      <vt:lpstr>Buprenorphine</vt:lpstr>
      <vt:lpstr>Buprenorphine</vt:lpstr>
      <vt:lpstr>PowerPoint Presentation</vt:lpstr>
      <vt:lpstr>Buprenorphine Disadvantages</vt:lpstr>
      <vt:lpstr>Buprenorphine Advantages</vt:lpstr>
      <vt:lpstr>Neonatal Abstinence Syndrome</vt:lpstr>
      <vt:lpstr>How do we choose the  appropriate MAT Medication  for our patients?</vt:lpstr>
      <vt:lpstr>PowerPoint Presentation</vt:lpstr>
      <vt:lpstr>PowerPoint Presentation</vt:lpstr>
      <vt:lpstr>PowerPoint Presentation</vt:lpstr>
      <vt:lpstr>PowerPoint Presentation</vt:lpstr>
      <vt:lpstr>Why am I willing to prescribe  MAT for long periods of time?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Dan</dc:creator>
  <cp:lastModifiedBy>Amacher, Renee</cp:lastModifiedBy>
  <cp:revision>107</cp:revision>
  <dcterms:created xsi:type="dcterms:W3CDTF">2013-10-11T19:23:51Z</dcterms:created>
  <dcterms:modified xsi:type="dcterms:W3CDTF">2016-06-22T15:17:07Z</dcterms:modified>
</cp:coreProperties>
</file>