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9" r:id="rId4"/>
    <p:sldId id="271" r:id="rId5"/>
    <p:sldId id="260" r:id="rId6"/>
    <p:sldId id="268" r:id="rId7"/>
    <p:sldId id="269" r:id="rId8"/>
    <p:sldId id="262" r:id="rId9"/>
    <p:sldId id="270" r:id="rId10"/>
    <p:sldId id="261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481FF-93A2-4CE4-969D-4AFA339F4F90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5BC5C7-6192-468B-B613-6D671E33E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866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AEA6-DA4A-4EF0-8A83-EA3D486D0DAC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C659-1B1B-433C-BD22-7F7CEC3C15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AEA6-DA4A-4EF0-8A83-EA3D486D0DAC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C659-1B1B-433C-BD22-7F7CEC3C15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AEA6-DA4A-4EF0-8A83-EA3D486D0DAC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C659-1B1B-433C-BD22-7F7CEC3C15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AEA6-DA4A-4EF0-8A83-EA3D486D0DAC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C659-1B1B-433C-BD22-7F7CEC3C15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AEA6-DA4A-4EF0-8A83-EA3D486D0DAC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C659-1B1B-433C-BD22-7F7CEC3C15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AEA6-DA4A-4EF0-8A83-EA3D486D0DAC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C659-1B1B-433C-BD22-7F7CEC3C15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AEA6-DA4A-4EF0-8A83-EA3D486D0DAC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C659-1B1B-433C-BD22-7F7CEC3C15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AEA6-DA4A-4EF0-8A83-EA3D486D0DAC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C659-1B1B-433C-BD22-7F7CEC3C15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AEA6-DA4A-4EF0-8A83-EA3D486D0DAC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C659-1B1B-433C-BD22-7F7CEC3C15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AEA6-DA4A-4EF0-8A83-EA3D486D0DAC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C659-1B1B-433C-BD22-7F7CEC3C15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AEA6-DA4A-4EF0-8A83-EA3D486D0DAC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C659-1B1B-433C-BD22-7F7CEC3C15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AAEA6-DA4A-4EF0-8A83-EA3D486D0DAC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7C659-1B1B-433C-BD22-7F7CEC3C15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Medication-Assisted Therapy</a:t>
            </a:r>
            <a:br>
              <a:rPr lang="en-US" dirty="0" smtClean="0"/>
            </a:br>
            <a:r>
              <a:rPr lang="en-US" dirty="0" smtClean="0"/>
              <a:t>at Coleman Profession Services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Brian C. Welsh, MD</a:t>
            </a:r>
          </a:p>
          <a:p>
            <a:r>
              <a:rPr lang="en-US" dirty="0" smtClean="0"/>
              <a:t>Chief Medical Officer</a:t>
            </a:r>
          </a:p>
          <a:p>
            <a:r>
              <a:rPr lang="en-US" dirty="0" smtClean="0"/>
              <a:t>Coleman Professional Services</a:t>
            </a:r>
            <a:endParaRPr lang="en-US" dirty="0"/>
          </a:p>
        </p:txBody>
      </p:sp>
      <p:pic>
        <p:nvPicPr>
          <p:cNvPr id="2050" name="Picture 2" descr="C:\Users\brian.welsh\AppData\Local\Microsoft\Windows\Temporary Internet Files\Content.IE5\VWAPPCJ7\Pill-bottle-with-white-pills-on-Rx-pad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533400"/>
            <a:ext cx="1935162" cy="1289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CAN “WE” (Coleman) DO ABOUT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Alcohol and Drug Services – including MAT (MEDICATION ASSISTED THERAPY)</a:t>
            </a:r>
          </a:p>
          <a:p>
            <a:r>
              <a:rPr lang="en-US" dirty="0" smtClean="0"/>
              <a:t>Medication Assisted Therapy: Behavioral therapy combined with medication to treat substance abuse disorders</a:t>
            </a:r>
          </a:p>
          <a:p>
            <a:r>
              <a:rPr lang="en-US" dirty="0" smtClean="0"/>
              <a:t>Must be combined with counseling, case management, 12-step meetings, urine </a:t>
            </a:r>
            <a:r>
              <a:rPr lang="en-US" dirty="0" err="1" smtClean="0"/>
              <a:t>tox</a:t>
            </a:r>
            <a:r>
              <a:rPr lang="en-US" dirty="0" smtClean="0"/>
              <a:t> screens,  </a:t>
            </a:r>
          </a:p>
          <a:p>
            <a:pPr lvl="1"/>
            <a:endParaRPr lang="en-US" dirty="0"/>
          </a:p>
        </p:txBody>
      </p:sp>
      <p:pic>
        <p:nvPicPr>
          <p:cNvPr id="6149" name="Picture 5" descr="C:\Users\brian.welsh\AppData\Local\Microsoft\Windows\Temporary Internet Files\Content.IE5\2FBAWLO1\meetings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5334000"/>
            <a:ext cx="1447800" cy="1200535"/>
          </a:xfrm>
          <a:prstGeom prst="rect">
            <a:avLst/>
          </a:prstGeom>
          <a:noFill/>
        </p:spPr>
      </p:pic>
      <p:pic>
        <p:nvPicPr>
          <p:cNvPr id="6151" name="Picture 7" descr="C:\Users\brian.welsh\AppData\Local\Microsoft\Windows\Temporary Internet Files\Content.IE5\ZF8MA9PT\medical_symbol[1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1981200"/>
            <a:ext cx="1034389" cy="91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Suboxone</a:t>
            </a:r>
            <a:r>
              <a:rPr lang="en-US" dirty="0" smtClean="0"/>
              <a:t> vs. </a:t>
            </a:r>
            <a:r>
              <a:rPr lang="en-US" dirty="0" err="1" smtClean="0"/>
              <a:t>Vivitrol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Suboxone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Opiate agonist (is an opiate)</a:t>
            </a:r>
          </a:p>
          <a:p>
            <a:r>
              <a:rPr lang="en-US" dirty="0" smtClean="0"/>
              <a:t>Can be used to treat pain</a:t>
            </a:r>
          </a:p>
          <a:p>
            <a:r>
              <a:rPr lang="en-US" dirty="0" smtClean="0"/>
              <a:t>Controlled substance</a:t>
            </a:r>
          </a:p>
          <a:p>
            <a:r>
              <a:rPr lang="en-US" dirty="0" smtClean="0"/>
              <a:t>Addictive</a:t>
            </a:r>
          </a:p>
          <a:p>
            <a:r>
              <a:rPr lang="en-US" dirty="0" smtClean="0"/>
              <a:t>Potentially abused</a:t>
            </a:r>
          </a:p>
          <a:p>
            <a:r>
              <a:rPr lang="en-US" dirty="0" smtClean="0"/>
              <a:t>High street value</a:t>
            </a:r>
          </a:p>
          <a:p>
            <a:r>
              <a:rPr lang="en-US" dirty="0" smtClean="0"/>
              <a:t>Last about a day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Vivitrol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Opiate antagonist</a:t>
            </a:r>
          </a:p>
          <a:p>
            <a:r>
              <a:rPr lang="en-US" dirty="0" smtClean="0"/>
              <a:t>NOT an opiate</a:t>
            </a:r>
          </a:p>
          <a:p>
            <a:r>
              <a:rPr lang="en-US" dirty="0" smtClean="0"/>
              <a:t>Not used to treat pain</a:t>
            </a:r>
          </a:p>
          <a:p>
            <a:r>
              <a:rPr lang="en-US" dirty="0" smtClean="0"/>
              <a:t>Not controlled substance</a:t>
            </a:r>
          </a:p>
          <a:p>
            <a:r>
              <a:rPr lang="en-US" dirty="0" err="1" smtClean="0"/>
              <a:t>Injectable</a:t>
            </a:r>
            <a:r>
              <a:rPr lang="en-US" dirty="0" smtClean="0"/>
              <a:t> form</a:t>
            </a:r>
          </a:p>
          <a:p>
            <a:r>
              <a:rPr lang="en-US" dirty="0" smtClean="0"/>
              <a:t>Lasts one month</a:t>
            </a:r>
          </a:p>
          <a:p>
            <a:r>
              <a:rPr lang="en-US" dirty="0" smtClean="0"/>
              <a:t>Risk of overdose by “override the blockade”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Coleman MAT program –</a:t>
            </a:r>
            <a:br>
              <a:rPr lang="en-US" dirty="0" smtClean="0"/>
            </a:br>
            <a:r>
              <a:rPr lang="en-US" dirty="0" err="1" smtClean="0"/>
              <a:t>Preworkup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Seen for Diagnostic Assessment, meets criteria for Opiate Dependence and Axis I mental health disorder</a:t>
            </a:r>
          </a:p>
          <a:p>
            <a:r>
              <a:rPr lang="en-US" b="1" dirty="0" smtClean="0"/>
              <a:t>Referrals (counseling, case management, psychiatry, groups)</a:t>
            </a:r>
          </a:p>
          <a:p>
            <a:r>
              <a:rPr lang="en-US" b="1" dirty="0" smtClean="0"/>
              <a:t>Physical Exam </a:t>
            </a:r>
          </a:p>
          <a:p>
            <a:r>
              <a:rPr lang="en-US" b="1" dirty="0" smtClean="0"/>
              <a:t>Obtain records</a:t>
            </a:r>
          </a:p>
          <a:p>
            <a:r>
              <a:rPr lang="en-US" b="1" dirty="0" smtClean="0"/>
              <a:t>Laboratory workup</a:t>
            </a:r>
          </a:p>
          <a:p>
            <a:r>
              <a:rPr lang="en-US" b="1" dirty="0" smtClean="0"/>
              <a:t>Urine toxicology screen</a:t>
            </a:r>
          </a:p>
          <a:p>
            <a:r>
              <a:rPr lang="en-US" b="1" dirty="0" smtClean="0"/>
              <a:t>Informed consent</a:t>
            </a:r>
          </a:p>
          <a:p>
            <a:r>
              <a:rPr lang="en-US" b="1" dirty="0" smtClean="0"/>
              <a:t>Consent to daily dosing</a:t>
            </a:r>
          </a:p>
          <a:p>
            <a:r>
              <a:rPr lang="en-US" b="1" dirty="0" smtClean="0"/>
              <a:t>Agree to individual and group </a:t>
            </a:r>
            <a:r>
              <a:rPr lang="en-US" b="1" dirty="0" err="1" smtClean="0"/>
              <a:t>AoD</a:t>
            </a:r>
            <a:r>
              <a:rPr lang="en-US" b="1" dirty="0" smtClean="0"/>
              <a:t> counseling</a:t>
            </a:r>
          </a:p>
          <a:p>
            <a:r>
              <a:rPr lang="en-US" b="1" dirty="0" smtClean="0"/>
              <a:t>Agree to three 12-step meetings/week, provide evidence</a:t>
            </a:r>
          </a:p>
          <a:p>
            <a:r>
              <a:rPr lang="en-US" b="1" dirty="0" smtClean="0"/>
              <a:t> Seen by Physician to prescribe</a:t>
            </a:r>
          </a:p>
          <a:p>
            <a:r>
              <a:rPr lang="en-US" b="1" dirty="0" smtClean="0"/>
              <a:t>Preauthorization for insurance</a:t>
            </a:r>
          </a:p>
          <a:p>
            <a:r>
              <a:rPr lang="en-US" b="1" dirty="0" smtClean="0"/>
              <a:t>Induction on the CSU</a:t>
            </a:r>
            <a:endParaRPr lang="en-US" b="1" dirty="0"/>
          </a:p>
        </p:txBody>
      </p:sp>
      <p:pic>
        <p:nvPicPr>
          <p:cNvPr id="7170" name="Picture 2" descr="C:\Users\brian.welsh\AppData\Local\Microsoft\Windows\Temporary Internet Files\Content.IE5\AM4PVYMY\clipart-pencil-checklist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2514600"/>
            <a:ext cx="1970134" cy="1914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Medication-Assisted Treatment – Coleman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62500" lnSpcReduction="20000"/>
          </a:bodyPr>
          <a:lstStyle/>
          <a:p>
            <a:r>
              <a:rPr lang="en-US" sz="4800" dirty="0" smtClean="0"/>
              <a:t>Barriers</a:t>
            </a:r>
            <a:endParaRPr lang="en-US" sz="4800" dirty="0"/>
          </a:p>
          <a:p>
            <a:pPr lvl="1"/>
            <a:r>
              <a:rPr lang="en-US" sz="4400" dirty="0" smtClean="0"/>
              <a:t> </a:t>
            </a:r>
            <a:r>
              <a:rPr lang="en-US" sz="4400" dirty="0" err="1" smtClean="0"/>
              <a:t>payor</a:t>
            </a:r>
            <a:r>
              <a:rPr lang="en-US" sz="4400" dirty="0" smtClean="0"/>
              <a:t> source issues, </a:t>
            </a:r>
          </a:p>
          <a:p>
            <a:pPr lvl="1"/>
            <a:r>
              <a:rPr lang="en-US" sz="4400" dirty="0" smtClean="0"/>
              <a:t>medical problems, </a:t>
            </a:r>
          </a:p>
          <a:p>
            <a:pPr lvl="1"/>
            <a:r>
              <a:rPr lang="en-US" sz="4400" dirty="0" smtClean="0"/>
              <a:t>relapse, </a:t>
            </a:r>
          </a:p>
          <a:p>
            <a:pPr lvl="1"/>
            <a:r>
              <a:rPr lang="en-US" sz="4400" dirty="0" smtClean="0"/>
              <a:t>legal issues, </a:t>
            </a:r>
          </a:p>
          <a:p>
            <a:pPr lvl="1"/>
            <a:r>
              <a:rPr lang="en-US" sz="4400" dirty="0" smtClean="0"/>
              <a:t>individual motivation, </a:t>
            </a:r>
          </a:p>
          <a:p>
            <a:pPr lvl="1"/>
            <a:r>
              <a:rPr lang="en-US" sz="4400" dirty="0" smtClean="0"/>
              <a:t>transportation, </a:t>
            </a:r>
          </a:p>
          <a:p>
            <a:pPr lvl="1"/>
            <a:r>
              <a:rPr lang="en-US" sz="4400" dirty="0" smtClean="0"/>
              <a:t>childcare, </a:t>
            </a:r>
          </a:p>
          <a:p>
            <a:pPr lvl="1"/>
            <a:r>
              <a:rPr lang="en-US" sz="4400" dirty="0" smtClean="0"/>
              <a:t>daily dosing conflicts (work),</a:t>
            </a:r>
          </a:p>
          <a:p>
            <a:pPr lvl="1"/>
            <a:r>
              <a:rPr lang="en-US" sz="4400" dirty="0" smtClean="0"/>
              <a:t> other substance use, </a:t>
            </a:r>
          </a:p>
          <a:p>
            <a:pPr lvl="1"/>
            <a:r>
              <a:rPr lang="en-US" sz="4400" dirty="0" smtClean="0"/>
              <a:t>poor compliance</a:t>
            </a:r>
            <a:endParaRPr lang="en-US" sz="4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Catch me for questions!</a:t>
            </a:r>
            <a:endParaRPr lang="en-US" dirty="0"/>
          </a:p>
        </p:txBody>
      </p:sp>
      <p:pic>
        <p:nvPicPr>
          <p:cNvPr id="9218" name="Picture 2" descr="C:\Users\brian.welsh\AppData\Local\Microsoft\Windows\Temporary Internet Files\Content.IE5\WXO3XU5R\the_end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533400"/>
            <a:ext cx="6019800" cy="44998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OPIATE EPIDEMIC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 the last decade, there has been a huge increase in the number of overdose deaths due to opiates!</a:t>
            </a:r>
          </a:p>
          <a:p>
            <a:endParaRPr lang="en-US" dirty="0"/>
          </a:p>
        </p:txBody>
      </p:sp>
      <p:pic>
        <p:nvPicPr>
          <p:cNvPr id="4" name="Picture 3" descr="drug_motor_vehicle_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3429000"/>
            <a:ext cx="6285614" cy="2819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DID WE GET 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Prescribing opiates for pain relief tripled since the 1990’s.  </a:t>
            </a:r>
          </a:p>
          <a:p>
            <a:r>
              <a:rPr lang="en-US" sz="2400" dirty="0" smtClean="0"/>
              <a:t>Increase in heroin supply making cheaper alternative to “street” opiates</a:t>
            </a:r>
          </a:p>
          <a:p>
            <a:r>
              <a:rPr lang="en-US" sz="2400" dirty="0" smtClean="0"/>
              <a:t>“Pill-mills”, and unscrupulous doctors prescribing for profit</a:t>
            </a:r>
          </a:p>
          <a:p>
            <a:r>
              <a:rPr lang="en-US" sz="2400" dirty="0" smtClean="0"/>
              <a:t>“Self-medicating” habits</a:t>
            </a:r>
          </a:p>
          <a:p>
            <a:r>
              <a:rPr lang="en-US" sz="2400" dirty="0" smtClean="0"/>
              <a:t>Pharmaceutical marketing to doctors</a:t>
            </a:r>
          </a:p>
        </p:txBody>
      </p:sp>
      <p:pic>
        <p:nvPicPr>
          <p:cNvPr id="4" name="Picture 3" descr="heroincha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800" y="4191000"/>
            <a:ext cx="6286500" cy="2514600"/>
          </a:xfrm>
          <a:prstGeom prst="rect">
            <a:avLst/>
          </a:prstGeom>
        </p:spPr>
      </p:pic>
      <p:pic>
        <p:nvPicPr>
          <p:cNvPr id="4098" name="Picture 2" descr="C:\Users\brian.welsh\AppData\Local\Microsoft\Windows\Temporary Internet Files\Content.IE5\URHMCDSL\6a00d83420b4eb53ef00e55364f5b18833-320pi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5563" y="412750"/>
            <a:ext cx="911225" cy="974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COSTS OF OPIATE EPIDEMIC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DEATHS:  40 Americans die per day of opiate dependence </a:t>
            </a:r>
          </a:p>
          <a:p>
            <a:r>
              <a:rPr lang="en-US" dirty="0" smtClean="0"/>
              <a:t>Financial: 78.5  Billion Annually  </a:t>
            </a:r>
          </a:p>
          <a:p>
            <a:r>
              <a:rPr lang="en-US" dirty="0" smtClean="0"/>
              <a:t>Criminal justice system:  costs due to the Drug offenses and offenses to support drug use.</a:t>
            </a:r>
          </a:p>
          <a:p>
            <a:r>
              <a:rPr lang="en-US" dirty="0" smtClean="0"/>
              <a:t>Lost productivity</a:t>
            </a:r>
          </a:p>
          <a:p>
            <a:r>
              <a:rPr lang="en-US" dirty="0" smtClean="0"/>
              <a:t>Grief</a:t>
            </a:r>
          </a:p>
          <a:p>
            <a:r>
              <a:rPr lang="en-US" dirty="0" smtClean="0"/>
              <a:t>Impact to children</a:t>
            </a:r>
          </a:p>
          <a:p>
            <a:r>
              <a:rPr lang="en-US" dirty="0" smtClean="0"/>
              <a:t>Healthcare Costs– </a:t>
            </a:r>
            <a:r>
              <a:rPr lang="en-US" dirty="0" err="1" smtClean="0"/>
              <a:t>Hepatits</a:t>
            </a:r>
            <a:r>
              <a:rPr lang="en-US" dirty="0" smtClean="0"/>
              <a:t>, HIV, and other  medical conditions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867400" y="6019800"/>
            <a:ext cx="2895600" cy="365125"/>
          </a:xfrm>
        </p:spPr>
        <p:txBody>
          <a:bodyPr/>
          <a:lstStyle/>
          <a:p>
            <a:r>
              <a:rPr lang="en-US" dirty="0" smtClean="0"/>
              <a:t>SOURCE: U.S. Centers for Disease Control and Prevention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217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 “WE” (</a:t>
            </a:r>
            <a:r>
              <a:rPr lang="en-US" dirty="0" err="1" smtClean="0"/>
              <a:t>gov’t</a:t>
            </a:r>
            <a:r>
              <a:rPr lang="en-US" dirty="0" smtClean="0"/>
              <a:t> policy) DO ABOUT IT?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Prescriber Education</a:t>
            </a:r>
          </a:p>
          <a:p>
            <a:r>
              <a:rPr lang="en-US" dirty="0" smtClean="0"/>
              <a:t>Opiate Prescribing Guidelines</a:t>
            </a:r>
          </a:p>
          <a:p>
            <a:r>
              <a:rPr lang="en-US" dirty="0" smtClean="0"/>
              <a:t>Eliminating “Pill Mills”</a:t>
            </a:r>
          </a:p>
          <a:p>
            <a:r>
              <a:rPr lang="en-US" dirty="0" smtClean="0"/>
              <a:t>Prescription Drug Monitoring Programs (OARRS)</a:t>
            </a:r>
          </a:p>
          <a:p>
            <a:r>
              <a:rPr lang="en-US" dirty="0" smtClean="0"/>
              <a:t>Increased Access to </a:t>
            </a:r>
            <a:r>
              <a:rPr lang="en-US" dirty="0" err="1" smtClean="0"/>
              <a:t>Naloxone</a:t>
            </a:r>
            <a:endParaRPr lang="en-US" dirty="0" smtClean="0"/>
          </a:p>
          <a:p>
            <a:r>
              <a:rPr lang="en-US" dirty="0" smtClean="0"/>
              <a:t>Increase Access to Substance Disorders Treatment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6" name="Picture 5" descr="oar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00800" y="3962400"/>
            <a:ext cx="1219200" cy="867905"/>
          </a:xfrm>
          <a:prstGeom prst="rect">
            <a:avLst/>
          </a:prstGeom>
        </p:spPr>
      </p:pic>
      <p:pic>
        <p:nvPicPr>
          <p:cNvPr id="5123" name="Picture 3" descr="C:\Users\brian.welsh\AppData\Local\Microsoft\Windows\Temporary Internet Files\Content.IE5\6ALD0VAU\counselling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5486400"/>
            <a:ext cx="1258153" cy="1123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CAN WE (treatment providers) DO ABOUT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Detoxification (usually few days)</a:t>
            </a:r>
          </a:p>
          <a:p>
            <a:r>
              <a:rPr lang="en-US" dirty="0" smtClean="0"/>
              <a:t>Inpatient Rehab (usually few weeks)</a:t>
            </a:r>
          </a:p>
          <a:p>
            <a:r>
              <a:rPr lang="en-US" dirty="0" smtClean="0"/>
              <a:t>Residential Placement (maybe months or longer)</a:t>
            </a:r>
          </a:p>
          <a:p>
            <a:r>
              <a:rPr lang="en-US" dirty="0" smtClean="0"/>
              <a:t>Counseling</a:t>
            </a:r>
          </a:p>
          <a:p>
            <a:r>
              <a:rPr lang="en-US" dirty="0" smtClean="0"/>
              <a:t>12-step meetings</a:t>
            </a:r>
          </a:p>
          <a:p>
            <a:r>
              <a:rPr lang="en-US" dirty="0" smtClean="0"/>
              <a:t>Medication --- DATA  2000 (Drug Addiction Treatment Act of 2000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743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DATA-2000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Federal law passed in year 2000, </a:t>
            </a:r>
            <a:r>
              <a:rPr lang="en-US" dirty="0"/>
              <a:t>permits </a:t>
            </a:r>
            <a:r>
              <a:rPr lang="en-US" dirty="0" smtClean="0"/>
              <a:t>physicians </a:t>
            </a:r>
            <a:r>
              <a:rPr lang="en-US" dirty="0"/>
              <a:t>who meet certain qualifications to treat </a:t>
            </a:r>
            <a:r>
              <a:rPr lang="en-US" dirty="0" smtClean="0"/>
              <a:t>opiate </a:t>
            </a:r>
            <a:r>
              <a:rPr lang="en-US" dirty="0"/>
              <a:t>addiction with </a:t>
            </a:r>
            <a:r>
              <a:rPr lang="en-US" dirty="0" smtClean="0"/>
              <a:t>narcotic </a:t>
            </a:r>
            <a:r>
              <a:rPr lang="en-US" dirty="0"/>
              <a:t>medications that have been specifically approved by the </a:t>
            </a:r>
            <a:r>
              <a:rPr lang="en-US" dirty="0" smtClean="0"/>
              <a:t>FDA </a:t>
            </a:r>
            <a:r>
              <a:rPr lang="en-US" dirty="0"/>
              <a:t>for that </a:t>
            </a:r>
            <a:r>
              <a:rPr lang="en-US" dirty="0" smtClean="0"/>
              <a:t>indication</a:t>
            </a:r>
          </a:p>
          <a:p>
            <a:r>
              <a:rPr lang="en-US" dirty="0" smtClean="0"/>
              <a:t>Allows for Schedule III and below only (buprenorphine, AKA </a:t>
            </a:r>
            <a:r>
              <a:rPr lang="en-US" dirty="0" err="1" smtClean="0"/>
              <a:t>suboxone</a:t>
            </a:r>
            <a:r>
              <a:rPr lang="en-US" dirty="0" smtClean="0"/>
              <a:t>)</a:t>
            </a:r>
          </a:p>
          <a:p>
            <a:r>
              <a:rPr lang="en-US" dirty="0" smtClean="0"/>
              <a:t>Does not permit methadone</a:t>
            </a:r>
          </a:p>
          <a:p>
            <a:r>
              <a:rPr lang="en-US" dirty="0" smtClean="0"/>
              <a:t>Allows primary care physicians and psychiatrists to prescribe in office-based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456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MEDICATION ASSISTED THERAPY  -- For opiates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FDA-approved medications for the treatment of Opiate Addiction: </a:t>
            </a:r>
          </a:p>
          <a:p>
            <a:pPr lvl="1"/>
            <a:r>
              <a:rPr lang="en-US" dirty="0" err="1" smtClean="0"/>
              <a:t>Suboxone</a:t>
            </a:r>
            <a:r>
              <a:rPr lang="en-US" dirty="0" smtClean="0"/>
              <a:t> (</a:t>
            </a:r>
            <a:r>
              <a:rPr lang="en-US" dirty="0" err="1" smtClean="0"/>
              <a:t>bupenorphine</a:t>
            </a:r>
            <a:r>
              <a:rPr lang="en-US" dirty="0" smtClean="0"/>
              <a:t> </a:t>
            </a:r>
            <a:r>
              <a:rPr lang="en-US" smtClean="0"/>
              <a:t>with </a:t>
            </a:r>
            <a:r>
              <a:rPr lang="en-US" smtClean="0"/>
              <a:t>naloxone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Methadone (only in designated clinics)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altrexone – oral form (</a:t>
            </a:r>
            <a:r>
              <a:rPr lang="en-US" dirty="0" err="1" smtClean="0"/>
              <a:t>Revia</a:t>
            </a:r>
            <a:r>
              <a:rPr lang="en-US" dirty="0" smtClean="0"/>
              <a:t>) or  long-acting injectable (</a:t>
            </a:r>
            <a:r>
              <a:rPr lang="en-US" dirty="0" err="1" smtClean="0"/>
              <a:t>Vivitrol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Naloxone (for emergency reversal of OD)</a:t>
            </a:r>
          </a:p>
        </p:txBody>
      </p:sp>
      <p:pic>
        <p:nvPicPr>
          <p:cNvPr id="1027" name="Picture 3" descr="C:\Users\brian.welsh\AppData\Local\Microsoft\Windows\Temporary Internet Files\Content.IE5\2FBAWLO1\descarga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5982" y="5105400"/>
            <a:ext cx="1885067" cy="15231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BUPRENORPHINE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DATA-2000 waiver, licensed physician can prescribe, up to 30 patients in first year, and then 100 thereafter.  Recently passed regulation allows up to 250.</a:t>
            </a:r>
          </a:p>
          <a:p>
            <a:r>
              <a:rPr lang="en-US" dirty="0" smtClean="0"/>
              <a:t>May be prescribed 30-day supply at time</a:t>
            </a:r>
          </a:p>
          <a:p>
            <a:r>
              <a:rPr lang="en-US" dirty="0" smtClean="0"/>
              <a:t>Patient is seen monthly </a:t>
            </a:r>
          </a:p>
          <a:p>
            <a:r>
              <a:rPr lang="en-US" dirty="0" smtClean="0"/>
              <a:t>Must be engaged in treatment; may be exempted if physician is Addiction Specialized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484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626</Words>
  <Application>Microsoft Office PowerPoint</Application>
  <PresentationFormat>On-screen Show (4:3)</PresentationFormat>
  <Paragraphs>105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Medication-Assisted Therapy at Coleman Profession Services</vt:lpstr>
      <vt:lpstr>OPIATE EPIDEMIC</vt:lpstr>
      <vt:lpstr>HOW DID WE GET HERE?</vt:lpstr>
      <vt:lpstr>COSTS OF OPIATE EPIDEMIC</vt:lpstr>
      <vt:lpstr>WHAT DO “WE” (gov’t policy) DO ABOUT IT?</vt:lpstr>
      <vt:lpstr>WHAT CAN WE (treatment providers) DO ABOUT IT?</vt:lpstr>
      <vt:lpstr>DATA-2000</vt:lpstr>
      <vt:lpstr>MEDICATION ASSISTED THERAPY  -- For opiates </vt:lpstr>
      <vt:lpstr>BUPRENORPHINE TREATMENT</vt:lpstr>
      <vt:lpstr>WHAT CAN “WE” (Coleman) DO ABOUT IT?</vt:lpstr>
      <vt:lpstr>Suboxone vs. Vivitrol</vt:lpstr>
      <vt:lpstr>Coleman MAT program – Preworkup</vt:lpstr>
      <vt:lpstr>Medication-Assisted Treatment – Coleman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Medication-Assisted Therapy at Coleman Profession Services</dc:title>
  <dc:creator>brian.welsh</dc:creator>
  <cp:lastModifiedBy>Dr. Brian Welsh</cp:lastModifiedBy>
  <cp:revision>51</cp:revision>
  <dcterms:created xsi:type="dcterms:W3CDTF">2016-07-21T15:57:25Z</dcterms:created>
  <dcterms:modified xsi:type="dcterms:W3CDTF">2016-12-08T18:47:48Z</dcterms:modified>
</cp:coreProperties>
</file>