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3356-9856-0146-B3BD-BB37594835B8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26BA-B0C0-E642-B32B-811DD22E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0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5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6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9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8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E9CB-0FE7-5149-BC20-0143F541DF5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C65E-1F35-0843-9D0B-665C9307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klinstree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B8483F-E84E-0C4C-AC36-7EF66D4E5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" y="4942820"/>
            <a:ext cx="2582077" cy="191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14942-C078-E14B-88AF-2D49F6C1E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75" y="4928227"/>
            <a:ext cx="2857376" cy="1912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B5BAD-361D-DF46-AD09-79B7795C0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43" y="4942820"/>
            <a:ext cx="2860947" cy="1915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1C4DC-F30A-F947-9013-6C1B57B25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0" y="4942820"/>
            <a:ext cx="2556730" cy="19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B34570-D24E-F14C-8D74-44B05E4A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93676"/>
            <a:ext cx="8920163" cy="1092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What is your perception of the drug &amp; alcohol issues in Hudson?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8E94CA-5AB8-BC45-B93E-24025D4E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5728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Gill Sans MT" panose="020B0502020104020203" pitchFamily="34" charset="0"/>
              </a:rPr>
              <a:t>Heavy alcohol/marijuana use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The “normalization” of marijuana use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Parents don’t always demonstrate responsible use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Parents allow kids to drink at their house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Kids are under pressure – Xanax, Adderall, Ritalin are bought &amp; sold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Prescription drug use by adults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Opiate issue is not as widespread as other communities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“A big problem” but residents aren’t willing to admit it or talk about it</a:t>
            </a:r>
          </a:p>
          <a:p>
            <a:r>
              <a:rPr lang="en-US" sz="2700" dirty="0">
                <a:latin typeface="Gill Sans MT" panose="020B0502020104020203" pitchFamily="34" charset="0"/>
              </a:rPr>
              <a:t>Most conversations shifted to kids </a:t>
            </a:r>
          </a:p>
        </p:txBody>
      </p:sp>
    </p:spTree>
    <p:extLst>
      <p:ext uri="{BB962C8B-B14F-4D97-AF65-F5344CB8AC3E}">
        <p14:creationId xmlns:p14="http://schemas.microsoft.com/office/powerpoint/2010/main" val="370011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56AEF7-A8D4-374C-96B4-9B780229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592" y="165100"/>
            <a:ext cx="7487841" cy="11922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How did we get here/what is the root cause of the problem?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CA83F2-D6C3-9145-851F-0C7EFCE9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Gill Sans MT" panose="020B0502020104020203" pitchFamily="34" charset="0"/>
              </a:rPr>
              <a:t>Peer pressure to be cool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Loneliness/depression/helplessness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Easy access &amp; adequate financial resources to buy 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Over prescribing of pain medication by physicians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Addiction is hereditary &amp; a disease (1/10 people are predisposed)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Casual usage can quickly escalate with certain individuals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Parents enable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Kids self medicating to perform higher and relieve stress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Mental health &amp; addiction often go hand in hand</a:t>
            </a:r>
          </a:p>
          <a:p>
            <a:r>
              <a:rPr lang="en-US" sz="3000" dirty="0">
                <a:latin typeface="Gill Sans MT" panose="020B0502020104020203" pitchFamily="34" charset="0"/>
              </a:rPr>
              <a:t>Internet/cell phones/social media play a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5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D3E312-5DC5-CA49-84CA-3047923B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50814"/>
            <a:ext cx="9244013" cy="11064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Would you know where to go for help if you were faced with a problem?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64738F-FD45-B64F-8343-910209F4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A resounding “NO”</a:t>
            </a:r>
          </a:p>
          <a:p>
            <a:r>
              <a:rPr lang="en-US" dirty="0">
                <a:latin typeface="Gill Sans MT" panose="020B0502020104020203" pitchFamily="34" charset="0"/>
              </a:rPr>
              <a:t>Would check the internet</a:t>
            </a:r>
          </a:p>
          <a:p>
            <a:r>
              <a:rPr lang="en-US" dirty="0">
                <a:latin typeface="Gill Sans MT" panose="020B0502020104020203" pitchFamily="34" charset="0"/>
              </a:rPr>
              <a:t>EMS</a:t>
            </a:r>
          </a:p>
          <a:p>
            <a:r>
              <a:rPr lang="en-US" dirty="0">
                <a:latin typeface="Gill Sans MT" panose="020B0502020104020203" pitchFamily="34" charset="0"/>
              </a:rPr>
              <a:t>Help is not personalized enough for kids to feel they have a trusted individual at schools;  kids don’t have a strong relationship with their guidance counselors</a:t>
            </a:r>
          </a:p>
          <a:p>
            <a:r>
              <a:rPr lang="en-US" dirty="0">
                <a:latin typeface="Gill Sans MT" panose="020B0502020104020203" pitchFamily="34" charset="0"/>
              </a:rPr>
              <a:t>People want to go outside of Hudson – keeping up with the “White Picket Fence”</a:t>
            </a:r>
          </a:p>
          <a:p>
            <a:r>
              <a:rPr lang="en-US" dirty="0">
                <a:latin typeface="Gill Sans MT" panose="020B0502020104020203" pitchFamily="34" charset="0"/>
              </a:rPr>
              <a:t>People often wait until crises to get help and then it is difficult to navigate the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0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35F5A3-2D1F-034E-9B4F-1215D037D4F7}"/>
              </a:ext>
            </a:extLst>
          </p:cNvPr>
          <p:cNvSpPr txBox="1"/>
          <p:nvPr/>
        </p:nvSpPr>
        <p:spPr>
          <a:xfrm>
            <a:off x="2411039" y="2875002"/>
            <a:ext cx="7369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8335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738257-28E9-A249-9D6B-66A22E85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8" y="1548882"/>
            <a:ext cx="7148945" cy="53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8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1C823E-4633-7E4F-BFB1-E2835B46D0CF}"/>
              </a:ext>
            </a:extLst>
          </p:cNvPr>
          <p:cNvSpPr/>
          <p:nvPr/>
        </p:nvSpPr>
        <p:spPr>
          <a:xfrm>
            <a:off x="178671" y="1560446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HELP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BA28F-8050-A447-8118-6B400BA1737D}"/>
              </a:ext>
            </a:extLst>
          </p:cNvPr>
          <p:cNvSpPr/>
          <p:nvPr/>
        </p:nvSpPr>
        <p:spPr>
          <a:xfrm>
            <a:off x="3957562" y="2967335"/>
            <a:ext cx="4276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ENGAGED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C2D48-69DC-254D-ACDC-1D56567D681C}"/>
              </a:ext>
            </a:extLst>
          </p:cNvPr>
          <p:cNvSpPr/>
          <p:nvPr/>
        </p:nvSpPr>
        <p:spPr>
          <a:xfrm>
            <a:off x="7599527" y="5306871"/>
            <a:ext cx="448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EDUCATED</a:t>
            </a:r>
          </a:p>
        </p:txBody>
      </p:sp>
    </p:spTree>
    <p:extLst>
      <p:ext uri="{BB962C8B-B14F-4D97-AF65-F5344CB8AC3E}">
        <p14:creationId xmlns:p14="http://schemas.microsoft.com/office/powerpoint/2010/main" val="40479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6564B9-21E9-3C44-AB1B-F1DE91F3522E}"/>
              </a:ext>
            </a:extLst>
          </p:cNvPr>
          <p:cNvSpPr/>
          <p:nvPr/>
        </p:nvSpPr>
        <p:spPr>
          <a:xfrm>
            <a:off x="4658748" y="300038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HELP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6099E-191C-F142-9212-3B7F1FAC96E7}"/>
              </a:ext>
            </a:extLst>
          </p:cNvPr>
          <p:cNvSpPr/>
          <p:nvPr/>
        </p:nvSpPr>
        <p:spPr>
          <a:xfrm>
            <a:off x="1401366" y="2218848"/>
            <a:ext cx="9389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can people </a:t>
            </a:r>
            <a:r>
              <a:rPr lang="en-US" sz="3200" dirty="0">
                <a:solidFill>
                  <a:srgbClr val="FF0000"/>
                </a:solidFill>
              </a:rPr>
              <a:t>get help </a:t>
            </a:r>
            <a:r>
              <a:rPr lang="en-US" sz="3200" dirty="0">
                <a:solidFill>
                  <a:srgbClr val="002060"/>
                </a:solidFill>
              </a:rPr>
              <a:t>if they don’t know </a:t>
            </a:r>
            <a:r>
              <a:rPr lang="en-US" sz="3200" dirty="0">
                <a:solidFill>
                  <a:srgbClr val="FF0000"/>
                </a:solidFill>
              </a:rPr>
              <a:t>who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to call or </a:t>
            </a:r>
            <a:r>
              <a:rPr lang="en-US" sz="3200" dirty="0">
                <a:solidFill>
                  <a:srgbClr val="FF0000"/>
                </a:solidFill>
              </a:rPr>
              <a:t>where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to go?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Hudson Drug and Alcohol Community Resource Specialist position developed</a:t>
            </a:r>
          </a:p>
        </p:txBody>
      </p:sp>
    </p:spTree>
    <p:extLst>
      <p:ext uri="{BB962C8B-B14F-4D97-AF65-F5344CB8AC3E}">
        <p14:creationId xmlns:p14="http://schemas.microsoft.com/office/powerpoint/2010/main" val="34047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B92B2-4FCB-4B4C-B4F3-579335B24C06}"/>
              </a:ext>
            </a:extLst>
          </p:cNvPr>
          <p:cNvSpPr/>
          <p:nvPr/>
        </p:nvSpPr>
        <p:spPr>
          <a:xfrm>
            <a:off x="1985963" y="171450"/>
            <a:ext cx="6243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Hudson Drug and Alcohol Community Resource Specialist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89BE5-2318-CF4E-A448-D9FC504E857D}"/>
              </a:ext>
            </a:extLst>
          </p:cNvPr>
          <p:cNvSpPr/>
          <p:nvPr/>
        </p:nvSpPr>
        <p:spPr>
          <a:xfrm>
            <a:off x="78581" y="1785936"/>
            <a:ext cx="12034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Establish positive and sustainable relationships with various community organizations in order to better assist those living, working and going to school in Hudson with confidential drug and alcohol resource information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Developed a communication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330-822 HELP (4357)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DrugSafeHudson.org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Social Media Platforms i.e. Facebook, Twitter</a:t>
            </a:r>
          </a:p>
        </p:txBody>
      </p:sp>
    </p:spTree>
    <p:extLst>
      <p:ext uri="{BB962C8B-B14F-4D97-AF65-F5344CB8AC3E}">
        <p14:creationId xmlns:p14="http://schemas.microsoft.com/office/powerpoint/2010/main" val="417844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55576-9257-F841-9268-8012CAE8C166}"/>
              </a:ext>
            </a:extLst>
          </p:cNvPr>
          <p:cNvSpPr/>
          <p:nvPr/>
        </p:nvSpPr>
        <p:spPr>
          <a:xfrm>
            <a:off x="3393117" y="2686050"/>
            <a:ext cx="54057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I do?</a:t>
            </a:r>
          </a:p>
        </p:txBody>
      </p:sp>
    </p:spTree>
    <p:extLst>
      <p:ext uri="{BB962C8B-B14F-4D97-AF65-F5344CB8AC3E}">
        <p14:creationId xmlns:p14="http://schemas.microsoft.com/office/powerpoint/2010/main" val="367228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8B507-883A-D842-BF1E-0FC4733A4FD5}"/>
              </a:ext>
            </a:extLst>
          </p:cNvPr>
          <p:cNvSpPr/>
          <p:nvPr/>
        </p:nvSpPr>
        <p:spPr>
          <a:xfrm>
            <a:off x="3957562" y="324147"/>
            <a:ext cx="4276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ENGAGED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DA140-FC79-8B4A-8BC8-09AA2BA7BA2F}"/>
              </a:ext>
            </a:extLst>
          </p:cNvPr>
          <p:cNvSpPr/>
          <p:nvPr/>
        </p:nvSpPr>
        <p:spPr>
          <a:xfrm>
            <a:off x="290512" y="1500991"/>
            <a:ext cx="11610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Drug Safe Hudson </a:t>
            </a:r>
            <a:r>
              <a:rPr lang="en-US" sz="2400" dirty="0">
                <a:solidFill>
                  <a:srgbClr val="FF0000"/>
                </a:solidFill>
              </a:rPr>
              <a:t>CAN’T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do this alone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We need </a:t>
            </a:r>
            <a:r>
              <a:rPr lang="en-US" sz="2400" dirty="0">
                <a:solidFill>
                  <a:srgbClr val="FF0000"/>
                </a:solidFill>
              </a:rPr>
              <a:t>YOUR </a:t>
            </a:r>
            <a:r>
              <a:rPr lang="en-US" sz="2400" dirty="0">
                <a:solidFill>
                  <a:srgbClr val="002060"/>
                </a:solidFill>
              </a:rPr>
              <a:t>help!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about Drug Safe Hudson’s mission:  Provide confidential resource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TELL </a:t>
            </a:r>
            <a:r>
              <a:rPr lang="en-US" sz="2400" dirty="0">
                <a:solidFill>
                  <a:srgbClr val="002060"/>
                </a:solidFill>
              </a:rPr>
              <a:t>your family and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FOLLOW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us on Twitter and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LIKE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our Drug Safe Hudson face book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Check out our </a:t>
            </a:r>
            <a:r>
              <a:rPr lang="en-US" sz="2400" dirty="0">
                <a:solidFill>
                  <a:srgbClr val="FF0000"/>
                </a:solidFill>
              </a:rPr>
              <a:t>WEBSITE:  https://</a:t>
            </a:r>
            <a:r>
              <a:rPr lang="en-US" sz="2400" dirty="0" err="1">
                <a:solidFill>
                  <a:srgbClr val="FF0000"/>
                </a:solidFill>
              </a:rPr>
              <a:t>DrugSafeHudson.org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D62A43-F420-2348-AD7C-FA6663A2B34B}"/>
              </a:ext>
            </a:extLst>
          </p:cNvPr>
          <p:cNvSpPr/>
          <p:nvPr/>
        </p:nvSpPr>
        <p:spPr>
          <a:xfrm>
            <a:off x="133350" y="55603"/>
            <a:ext cx="3781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</a:rPr>
              <a:t>2017 Trends Report</a:t>
            </a:r>
          </a:p>
          <a:p>
            <a:endParaRPr lang="en-US" sz="1600" dirty="0">
              <a:solidFill>
                <a:srgbClr val="FF0000"/>
              </a:solidFill>
              <a:latin typeface="Avenir-Book"/>
            </a:endParaRPr>
          </a:p>
          <a:p>
            <a:r>
              <a:rPr lang="en-US" sz="1600" dirty="0">
                <a:solidFill>
                  <a:srgbClr val="FF0000"/>
                </a:solidFill>
                <a:latin typeface="Avenir-Book"/>
              </a:rPr>
              <a:t>“ADDICTION IS THE NEW CANCER”  </a:t>
            </a:r>
          </a:p>
          <a:p>
            <a:r>
              <a:rPr lang="en-US" sz="1600" dirty="0">
                <a:solidFill>
                  <a:srgbClr val="DF6B30"/>
                </a:solidFill>
                <a:latin typeface="Avenir-Book"/>
              </a:rPr>
              <a:t>  </a:t>
            </a:r>
          </a:p>
          <a:p>
            <a:r>
              <a:rPr lang="en-US" sz="1600" dirty="0">
                <a:solidFill>
                  <a:srgbClr val="DF6B30"/>
                </a:solidFill>
                <a:latin typeface="Avenir-Book"/>
                <a:hlinkClick r:id="rId2"/>
              </a:rPr>
              <a:t>http://www.franklinstreet.com/</a:t>
            </a:r>
            <a:endParaRPr lang="en-US" sz="1600" dirty="0">
              <a:solidFill>
                <a:srgbClr val="DF6B30"/>
              </a:solidFill>
              <a:latin typeface="Avenir-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88BD0-CE2B-BB47-A690-FD5AD352F482}"/>
              </a:ext>
            </a:extLst>
          </p:cNvPr>
          <p:cNvSpPr/>
          <p:nvPr/>
        </p:nvSpPr>
        <p:spPr>
          <a:xfrm>
            <a:off x="7106636" y="1689021"/>
            <a:ext cx="486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DroidSerif-Italic"/>
              </a:rPr>
              <a:t>“The Surgeon General’s report on addiction is a</a:t>
            </a:r>
          </a:p>
          <a:p>
            <a:r>
              <a:rPr lang="en-US" i="1" dirty="0">
                <a:solidFill>
                  <a:srgbClr val="FF0000"/>
                </a:solidFill>
                <a:latin typeface="DroidSerif-Italic"/>
              </a:rPr>
              <a:t>call to arms to every health system in the nation”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AFD6B-DC25-DC48-9545-0000EFA014A9}"/>
              </a:ext>
            </a:extLst>
          </p:cNvPr>
          <p:cNvSpPr/>
          <p:nvPr/>
        </p:nvSpPr>
        <p:spPr>
          <a:xfrm>
            <a:off x="1812044" y="2335352"/>
            <a:ext cx="84536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oidSerif"/>
              </a:rPr>
              <a:t>20 million Americans battle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roid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oidSerif"/>
              </a:rPr>
              <a:t>Injuries from drug overdose is the leading cause of injury death in the U.S., ahead of motor vehicle deaths and firearms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roid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oidSerif"/>
              </a:rPr>
              <a:t>Heroin epidemic is shattering records as it decimates whole generations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roid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oidSerif"/>
              </a:rPr>
              <a:t>Surgeon General has identified addiction as “a bigger health problem than cancer”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roid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roidSerif"/>
              </a:rPr>
              <a:t>It’s in our cities, our suburbs, our farms and our living rooms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roidSerif"/>
            </a:endParaRPr>
          </a:p>
          <a:p>
            <a:r>
              <a:rPr lang="en-US" dirty="0">
                <a:solidFill>
                  <a:srgbClr val="4F4F4F"/>
                </a:solidFill>
                <a:latin typeface="DroidSerif"/>
              </a:rPr>
              <a:t>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DroidSerif"/>
              </a:rPr>
              <a:t>This fight is here. Get ready!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6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70C861-A4B3-0544-B1EF-EF962AAF95F1}"/>
              </a:ext>
            </a:extLst>
          </p:cNvPr>
          <p:cNvSpPr/>
          <p:nvPr/>
        </p:nvSpPr>
        <p:spPr>
          <a:xfrm>
            <a:off x="3854649" y="320533"/>
            <a:ext cx="448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EDUCATED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CCEE7-0F19-764C-B618-DBD7B1CE89B3}"/>
              </a:ext>
            </a:extLst>
          </p:cNvPr>
          <p:cNvSpPr/>
          <p:nvPr/>
        </p:nvSpPr>
        <p:spPr>
          <a:xfrm>
            <a:off x="988219" y="1928812"/>
            <a:ext cx="10215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City of Hudson has seen a dramatic increase of </a:t>
            </a:r>
            <a:r>
              <a:rPr lang="en-US" sz="2400" i="1" dirty="0">
                <a:solidFill>
                  <a:srgbClr val="002060"/>
                </a:solidFill>
              </a:rPr>
              <a:t>reported</a:t>
            </a:r>
            <a:r>
              <a:rPr lang="en-US" sz="2400" dirty="0">
                <a:solidFill>
                  <a:srgbClr val="002060"/>
                </a:solidFill>
              </a:rPr>
              <a:t> overdoses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 two short years, the number of overdose cases in Hudson has almost doubled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2016:  14 overdose cases, </a:t>
            </a:r>
            <a:r>
              <a:rPr lang="en-US" sz="2400" dirty="0" err="1">
                <a:solidFill>
                  <a:srgbClr val="002060"/>
                </a:solidFill>
              </a:rPr>
              <a:t>Narcan</a:t>
            </a:r>
            <a:r>
              <a:rPr lang="en-US" sz="2400" dirty="0">
                <a:solidFill>
                  <a:srgbClr val="002060"/>
                </a:solidFill>
              </a:rPr>
              <a:t> used 4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2017:  27 overdose cases, </a:t>
            </a:r>
            <a:r>
              <a:rPr lang="en-US" sz="2400" dirty="0" err="1">
                <a:solidFill>
                  <a:srgbClr val="002060"/>
                </a:solidFill>
              </a:rPr>
              <a:t>Narcan</a:t>
            </a:r>
            <a:r>
              <a:rPr lang="en-US" sz="2400" dirty="0">
                <a:solidFill>
                  <a:srgbClr val="002060"/>
                </a:solidFill>
              </a:rPr>
              <a:t> used 19 times</a:t>
            </a:r>
          </a:p>
        </p:txBody>
      </p:sp>
    </p:spTree>
    <p:extLst>
      <p:ext uri="{BB962C8B-B14F-4D97-AF65-F5344CB8AC3E}">
        <p14:creationId xmlns:p14="http://schemas.microsoft.com/office/powerpoint/2010/main" val="7126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A18820-E463-9F4E-BE40-00310C963EF7}"/>
              </a:ext>
            </a:extLst>
          </p:cNvPr>
          <p:cNvSpPr/>
          <p:nvPr/>
        </p:nvSpPr>
        <p:spPr>
          <a:xfrm>
            <a:off x="2972389" y="2967335"/>
            <a:ext cx="62472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being helped?</a:t>
            </a:r>
          </a:p>
        </p:txBody>
      </p:sp>
    </p:spTree>
    <p:extLst>
      <p:ext uri="{BB962C8B-B14F-4D97-AF65-F5344CB8AC3E}">
        <p14:creationId xmlns:p14="http://schemas.microsoft.com/office/powerpoint/2010/main" val="39409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9902DF-7227-E846-87DD-1A92676C8B7A}"/>
              </a:ext>
            </a:extLst>
          </p:cNvPr>
          <p:cNvSpPr/>
          <p:nvPr/>
        </p:nvSpPr>
        <p:spPr>
          <a:xfrm>
            <a:off x="2315766" y="2967335"/>
            <a:ext cx="7560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the “Hudson” family</a:t>
            </a:r>
          </a:p>
        </p:txBody>
      </p:sp>
    </p:spTree>
    <p:extLst>
      <p:ext uri="{BB962C8B-B14F-4D97-AF65-F5344CB8AC3E}">
        <p14:creationId xmlns:p14="http://schemas.microsoft.com/office/powerpoint/2010/main" val="269737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94CC62-B055-034E-AAE2-8665F06A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738313"/>
            <a:ext cx="7734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2-banner-sponsorshi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77293"/>
            <a:ext cx="12192000" cy="6475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87771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Rockwell"/>
              </a:rPr>
              <a:t>In Recovery: Much to Manage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551" y="2199033"/>
            <a:ext cx="5756694" cy="43891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Continuum of Care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Detox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Intensive Inpatient 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Medication Assisted Treatment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IOP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Primary Care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Residential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Aftercare Counseling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Transitional Housing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Employment Services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Permanent Housing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Avenir Medium"/>
                <a:cs typeface="Arial" pitchFamily="34" charset="0"/>
              </a:rPr>
              <a:t>Transition to Primary Care Management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9036" y="5902122"/>
            <a:ext cx="2753927" cy="365125"/>
          </a:xfrm>
        </p:spPr>
        <p:txBody>
          <a:bodyPr/>
          <a:lstStyle/>
          <a:p>
            <a:pPr algn="ctr"/>
            <a:r>
              <a:rPr lang="en-US" sz="2000" dirty="0"/>
              <a:t>Cover2 Resources, Inc.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161899" y="2198171"/>
            <a:ext cx="5756694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None/>
            </a:pPr>
            <a:r>
              <a:rPr lang="en-US" altLang="en-US" sz="2400" dirty="0">
                <a:latin typeface="Avenir Medium"/>
              </a:rPr>
              <a:t>Critical Life Areas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Living Arrangements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Prior Addiction Treatment History 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Social Environment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Legal Involvement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Family History and Support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Education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Current or Prior Mental Health 	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Employment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Treatment or Conditions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Victimization History and Issues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1600" dirty="0">
                <a:latin typeface="Avenir Medium"/>
              </a:rPr>
              <a:t>Medical Status and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2-banner-don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29827"/>
            <a:ext cx="12271221" cy="64423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748" y="730418"/>
            <a:ext cx="10972800" cy="1054557"/>
          </a:xfrm>
        </p:spPr>
        <p:txBody>
          <a:bodyPr>
            <a:normAutofit fontScale="90000"/>
          </a:bodyPr>
          <a:lstStyle/>
          <a:p>
            <a:r>
              <a:rPr lang="en-US" sz="4444" dirty="0">
                <a:solidFill>
                  <a:schemeClr val="bg1"/>
                </a:solidFill>
                <a:latin typeface="Rockwell"/>
              </a:rPr>
              <a:t>In Recovery: A Team Makes All the Difference</a:t>
            </a:r>
            <a:br>
              <a:rPr lang="en-US" dirty="0">
                <a:latin typeface="Rockwell"/>
              </a:rPr>
            </a:br>
            <a:endParaRPr lang="en-US" dirty="0"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194" y="5865642"/>
            <a:ext cx="2570496" cy="365125"/>
          </a:xfrm>
        </p:spPr>
        <p:txBody>
          <a:bodyPr/>
          <a:lstStyle/>
          <a:p>
            <a:pPr algn="ctr"/>
            <a:r>
              <a:rPr lang="en-US" sz="2000" dirty="0"/>
              <a:t>Cover2 Resources,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197" y="2932935"/>
            <a:ext cx="102303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Sponsor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975" y="4348653"/>
            <a:ext cx="82747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470" y="2712564"/>
            <a:ext cx="3078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Inpatient Treatment Specialists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3630" y="4543469"/>
            <a:ext cx="16992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IOP Specialists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338" y="4966764"/>
            <a:ext cx="238238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Individual Counselor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9156" y="4016247"/>
            <a:ext cx="8963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step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06" y="5372652"/>
            <a:ext cx="176202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Spiritual Guide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3209" y="3574746"/>
            <a:ext cx="72718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6136" y="5508617"/>
            <a:ext cx="19736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Group Counselor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0562" y="3628078"/>
            <a:ext cx="18165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Detox Specialist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4101" y="2951832"/>
            <a:ext cx="33201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Community Housing Support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0256" y="5404067"/>
            <a:ext cx="78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8540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C30EB2-2E5C-9F48-95A5-268CB8561D48}"/>
              </a:ext>
            </a:extLst>
          </p:cNvPr>
          <p:cNvSpPr/>
          <p:nvPr/>
        </p:nvSpPr>
        <p:spPr>
          <a:xfrm>
            <a:off x="3435778" y="2967335"/>
            <a:ext cx="5151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Questions?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3854564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840404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826245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812086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797926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8783766" y="2282299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9769606" y="228229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8561" y="3898555"/>
            <a:ext cx="2042731" cy="16340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cover2-banner-resour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68191"/>
            <a:ext cx="12192000" cy="6400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15" y="355106"/>
            <a:ext cx="10972800" cy="106253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Rockwell"/>
                <a:cs typeface="Rockwell"/>
              </a:rPr>
              <a:t>Addiction is a Disease of Adolescence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1215" y="5913375"/>
            <a:ext cx="4114800" cy="365125"/>
          </a:xfrm>
        </p:spPr>
        <p:txBody>
          <a:bodyPr/>
          <a:lstStyle/>
          <a:p>
            <a:r>
              <a:rPr lang="en-US" sz="2000" dirty="0"/>
              <a:t>Cover2 Resources, Inc.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561" y="2264539"/>
            <a:ext cx="2042731" cy="16340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250" y="2664168"/>
            <a:ext cx="184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Age of First Drug 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487" y="4093941"/>
            <a:ext cx="20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Percent with Lifetime Drug Use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51296" y="2282298"/>
            <a:ext cx="1403266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51296" y="3898557"/>
            <a:ext cx="1403266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48992" y="2681926"/>
            <a:ext cx="159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 &amp; younger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54564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085475" y="2877308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71304" y="286842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48252" y="286842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42961" y="287730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28790" y="288618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14619" y="288618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000446" y="2895066"/>
            <a:ext cx="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46686" y="4475798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33.6%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72331" y="4475798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26.8%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40404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826245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812086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797926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8783766" y="3898558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9769606" y="3898557"/>
            <a:ext cx="985855" cy="1607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858173" y="4475798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25.4%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44011" y="4466916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17.7%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20972" y="4466916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15.1%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24574" y="4458035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15.0%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01534" y="4458035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13.4%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778495" y="4458035"/>
            <a:ext cx="103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11.4%</a:t>
            </a:r>
          </a:p>
        </p:txBody>
      </p:sp>
    </p:spTree>
    <p:extLst>
      <p:ext uri="{BB962C8B-B14F-4D97-AF65-F5344CB8AC3E}">
        <p14:creationId xmlns:p14="http://schemas.microsoft.com/office/powerpoint/2010/main" val="7018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098462-CB0E-9741-A610-27A37A689214}"/>
              </a:ext>
            </a:extLst>
          </p:cNvPr>
          <p:cNvSpPr txBox="1"/>
          <p:nvPr/>
        </p:nvSpPr>
        <p:spPr>
          <a:xfrm>
            <a:off x="1857374" y="16290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Table 1. Number of Unintentional Drug Overdose Deaths Involving Specific Drug(s), As Mentioned on Death Certificate, by Year, 2004-2016 </a:t>
            </a:r>
            <a:r>
              <a:rPr lang="en-US" b="1" baseline="30000" dirty="0"/>
              <a:t>1-3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987FB-4CAF-A04B-AFB0-240DBB67A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963" r="1524" b="1536"/>
          <a:stretch/>
        </p:blipFill>
        <p:spPr>
          <a:xfrm>
            <a:off x="4066156" y="2354943"/>
            <a:ext cx="4726435" cy="38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2724B-903D-1A4B-B2A3-9C18C6C96605}"/>
              </a:ext>
            </a:extLst>
          </p:cNvPr>
          <p:cNvSpPr/>
          <p:nvPr/>
        </p:nvSpPr>
        <p:spPr>
          <a:xfrm>
            <a:off x="776245" y="2152946"/>
            <a:ext cx="11087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DID HUDSON GET HERE?</a:t>
            </a:r>
          </a:p>
        </p:txBody>
      </p:sp>
    </p:spTree>
    <p:extLst>
      <p:ext uri="{BB962C8B-B14F-4D97-AF65-F5344CB8AC3E}">
        <p14:creationId xmlns:p14="http://schemas.microsoft.com/office/powerpoint/2010/main" val="10999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EF67C-1F5A-8E4C-9FE6-0A2D5FDB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10" y="1636713"/>
            <a:ext cx="7167803" cy="28056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AA5943-6918-3F4A-A222-1B0D1D5895C8}"/>
              </a:ext>
            </a:extLst>
          </p:cNvPr>
          <p:cNvSpPr txBox="1">
            <a:spLocks/>
          </p:cNvSpPr>
          <p:nvPr/>
        </p:nvSpPr>
        <p:spPr>
          <a:xfrm>
            <a:off x="5490512" y="4106612"/>
            <a:ext cx="1410998" cy="67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2017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D90FA1D-C240-8047-8A23-2D7A2F8CEC87}"/>
              </a:ext>
            </a:extLst>
          </p:cNvPr>
          <p:cNvSpPr txBox="1">
            <a:spLocks/>
          </p:cNvSpPr>
          <p:nvPr/>
        </p:nvSpPr>
        <p:spPr>
          <a:xfrm>
            <a:off x="2246168" y="4914900"/>
            <a:ext cx="7883670" cy="867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atin typeface="Gill Sans MT" panose="020B0502020104020203" pitchFamily="34" charset="0"/>
              </a:rPr>
              <a:t>Observations from Hudson Conversations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6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AA2D7F-0A39-F742-8F81-7D79C581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94" y="265113"/>
            <a:ext cx="3376613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Gill Sans MT" panose="020B0502020104020203" pitchFamily="34" charset="0"/>
              </a:rPr>
              <a:t>Hosts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90ADE2-297C-9147-AA29-CF967D40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3875"/>
            <a:ext cx="518160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</a:rPr>
              <a:t>Hudson Community Foundation	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Hudson City Schools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Hudson Community First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Hudson Library &amp; Historical Society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Prosecutor Sherri Bevan Walsh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Day Ketterer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19A4F8-E044-CF44-AD8C-32EB9DC67B30}"/>
              </a:ext>
            </a:extLst>
          </p:cNvPr>
          <p:cNvSpPr txBox="1">
            <a:spLocks/>
          </p:cNvSpPr>
          <p:nvPr/>
        </p:nvSpPr>
        <p:spPr>
          <a:xfrm>
            <a:off x="6172200" y="1793875"/>
            <a:ext cx="5181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Gill Sans MT" panose="020B0502020104020203" pitchFamily="34" charset="0"/>
              </a:rPr>
              <a:t>Cover2 Resources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The Community of St. John	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Summit County Developmental Disabilities Board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North Summit Rotary Cluster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Restore Addiction Recovery/The Dalton Foundation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48EF3F-0C29-EE4D-B567-46894F4E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137319"/>
            <a:ext cx="547687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Gill Sans MT" panose="020B0502020104020203" pitchFamily="34" charset="0"/>
              </a:rPr>
              <a:t>Participants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7D5AB-225F-B041-A5DE-798BE02E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8" y="2191544"/>
            <a:ext cx="9177338" cy="247491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ill Sans MT" panose="020B0502020104020203" pitchFamily="34" charset="0"/>
              </a:rPr>
              <a:t>Approximately 150</a:t>
            </a:r>
          </a:p>
          <a:p>
            <a:r>
              <a:rPr lang="en-US" sz="4800" dirty="0">
                <a:latin typeface="Gill Sans MT" panose="020B0502020104020203" pitchFamily="34" charset="0"/>
              </a:rPr>
              <a:t>Age range high school to mid 70s</a:t>
            </a:r>
          </a:p>
          <a:p>
            <a:r>
              <a:rPr lang="en-US" sz="4800" dirty="0">
                <a:latin typeface="Gill Sans MT" panose="020B0502020104020203" pitchFamily="34" charset="0"/>
              </a:rPr>
              <a:t>90% live or work in Hudson </a:t>
            </a:r>
          </a:p>
        </p:txBody>
      </p:sp>
    </p:spTree>
    <p:extLst>
      <p:ext uri="{BB962C8B-B14F-4D97-AF65-F5344CB8AC3E}">
        <p14:creationId xmlns:p14="http://schemas.microsoft.com/office/powerpoint/2010/main" val="27662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76BAF2-E551-5F44-ACBE-A421AFBD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What brought you to the table?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F93844-9E65-1547-9B74-F437DB9C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1792225"/>
            <a:ext cx="10622280" cy="4384738"/>
          </a:xfrm>
        </p:spPr>
        <p:txBody>
          <a:bodyPr>
            <a:normAutofit fontScale="92500"/>
          </a:bodyPr>
          <a:lstStyle/>
          <a:p>
            <a:r>
              <a:rPr lang="en-US" sz="3500" dirty="0">
                <a:latin typeface="Gill Sans MT" panose="020B0502020104020203" pitchFamily="34" charset="0"/>
              </a:rPr>
              <a:t>Parents of addict/family member with drug or alcohol issues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Church employee wants to help members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Passion for others  promoting drug free culture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Wants to know what the issues are – increase personal awareness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Have children and want to know the “real” story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Educators concerned for students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Public service employees want to engage with community </a:t>
            </a:r>
          </a:p>
          <a:p>
            <a:endParaRPr lang="en-US" sz="3600" dirty="0">
              <a:latin typeface="Gill Sans MT" panose="020B0502020104020203" pitchFamily="34" charset="0"/>
            </a:endParaRPr>
          </a:p>
          <a:p>
            <a:endParaRPr lang="en-US" sz="3600" dirty="0">
              <a:latin typeface="Gill Sans MT" panose="020B0502020104020203" pitchFamily="34" charset="0"/>
            </a:endParaRPr>
          </a:p>
          <a:p>
            <a:endParaRPr lang="en-US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840</Words>
  <Application>Microsoft Office PowerPoint</Application>
  <PresentationFormat>Widescreen</PresentationFormat>
  <Paragraphs>182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Avenir Medium</vt:lpstr>
      <vt:lpstr>Avenir-Book</vt:lpstr>
      <vt:lpstr>Calibri</vt:lpstr>
      <vt:lpstr>Calibri Light</vt:lpstr>
      <vt:lpstr>DroidSerif</vt:lpstr>
      <vt:lpstr>DroidSerif-Italic</vt:lpstr>
      <vt:lpstr>Gill Sans MT</vt:lpstr>
      <vt:lpstr>Palatino Linotype</vt:lpstr>
      <vt:lpstr>Rockwell</vt:lpstr>
      <vt:lpstr>Wingdings</vt:lpstr>
      <vt:lpstr>Wingdings 2</vt:lpstr>
      <vt:lpstr>Office Theme</vt:lpstr>
      <vt:lpstr>PowerPoint Presentation</vt:lpstr>
      <vt:lpstr>PowerPoint Presentation</vt:lpstr>
      <vt:lpstr>Addiction is a Disease of Adolescence</vt:lpstr>
      <vt:lpstr>PowerPoint Presentation</vt:lpstr>
      <vt:lpstr>PowerPoint Presentation</vt:lpstr>
      <vt:lpstr>PowerPoint Presentation</vt:lpstr>
      <vt:lpstr>Hosts </vt:lpstr>
      <vt:lpstr>Participants</vt:lpstr>
      <vt:lpstr>What brought you to the table?</vt:lpstr>
      <vt:lpstr>What is your perception of the drug &amp; alcohol issues in Hudson?</vt:lpstr>
      <vt:lpstr>How did we get here/what is the root cause of the problem?</vt:lpstr>
      <vt:lpstr>Would you know where to go for help if you were faced with a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Recovery: Much to Manage</vt:lpstr>
      <vt:lpstr>In Recovery: A Team Makes All the Difference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Jamie Chew</cp:lastModifiedBy>
  <cp:revision>12</cp:revision>
  <dcterms:created xsi:type="dcterms:W3CDTF">2018-03-19T20:09:08Z</dcterms:created>
  <dcterms:modified xsi:type="dcterms:W3CDTF">2018-08-28T17:14:53Z</dcterms:modified>
</cp:coreProperties>
</file>